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2" r:id="rId4"/>
    <p:sldMasterId id="2147484337" r:id="rId5"/>
    <p:sldMasterId id="2147484363" r:id="rId6"/>
  </p:sldMasterIdLst>
  <p:notesMasterIdLst>
    <p:notesMasterId r:id="rId37"/>
  </p:notesMasterIdLst>
  <p:handoutMasterIdLst>
    <p:handoutMasterId r:id="rId38"/>
  </p:handoutMasterIdLst>
  <p:sldIdLst>
    <p:sldId id="1641" r:id="rId7"/>
    <p:sldId id="1643" r:id="rId8"/>
    <p:sldId id="1644" r:id="rId9"/>
    <p:sldId id="1645" r:id="rId10"/>
    <p:sldId id="1646" r:id="rId11"/>
    <p:sldId id="1647" r:id="rId12"/>
    <p:sldId id="1649" r:id="rId13"/>
    <p:sldId id="1683" r:id="rId14"/>
    <p:sldId id="1693" r:id="rId15"/>
    <p:sldId id="1650" r:id="rId16"/>
    <p:sldId id="1653" r:id="rId17"/>
    <p:sldId id="1656" r:id="rId18"/>
    <p:sldId id="1659" r:id="rId19"/>
    <p:sldId id="1688" r:id="rId20"/>
    <p:sldId id="1696" r:id="rId21"/>
    <p:sldId id="1695" r:id="rId22"/>
    <p:sldId id="1665" r:id="rId23"/>
    <p:sldId id="1689" r:id="rId24"/>
    <p:sldId id="1691" r:id="rId25"/>
    <p:sldId id="1690" r:id="rId26"/>
    <p:sldId id="1703" r:id="rId27"/>
    <p:sldId id="1667" r:id="rId28"/>
    <p:sldId id="1684" r:id="rId29"/>
    <p:sldId id="1686" r:id="rId30"/>
    <p:sldId id="1687" r:id="rId31"/>
    <p:sldId id="1699" r:id="rId32"/>
    <p:sldId id="1698" r:id="rId33"/>
    <p:sldId id="1668" r:id="rId34"/>
    <p:sldId id="1678" r:id="rId35"/>
    <p:sldId id="1692" r:id="rId36"/>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F00"/>
    <a:srgbClr val="FF9393"/>
    <a:srgbClr val="E3008C"/>
    <a:srgbClr val="FFFFFF"/>
    <a:srgbClr val="B4009E"/>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88" autoAdjust="0"/>
    <p:restoredTop sz="76034" autoAdjust="0"/>
  </p:normalViewPr>
  <p:slideViewPr>
    <p:cSldViewPr>
      <p:cViewPr varScale="1">
        <p:scale>
          <a:sx n="45" d="100"/>
          <a:sy n="45" d="100"/>
        </p:scale>
        <p:origin x="1308" y="42"/>
      </p:cViewPr>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 d="1"/>
        <a:sy n="1" d="1"/>
      </p:scale>
      <p:origin x="0" y="0"/>
    </p:cViewPr>
  </p:sorterViewPr>
  <p:notesViewPr>
    <p:cSldViewPr showGuides="1">
      <p:cViewPr varScale="1">
        <p:scale>
          <a:sx n="72" d="100"/>
          <a:sy n="72" d="100"/>
        </p:scale>
        <p:origin x="3560"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72560150-B81F-D448-BF5B-C428F11E63D3}"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FB3C5A3C-02BA-41DB-B655-33913F20E693}" emma:medium="tactile" emma:mode="ink">
          <msink:context xmlns:msink="http://schemas.microsoft.com/ink/2010/main" type="inkDrawing" rotatedBoundingBox="9865,10405 14501,9235 15516,13258 10880,14428" semanticType="callout" shapeName="Other"/>
        </emma:interpretation>
      </emma:emma>
    </inkml:annotationXML>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Property name="ignorePressure" value="1"/>
    </inkml:brush>
  </inkml:definitions>
  <inkml:trace contextRef="#ctx0" brushRef="#br0">18190 6051,'0'0,"0"0,0 0,0 0,0 0,0 0,0 0,0 0,0 0,0 0,0 0,0 0,0 0,0 0,0 0,0 0,0 0,0 0,0 0,0 0,0 0,0 0,0 0,0 0,0 0,0 0,0 0,0 0,0 0,0 0,0 0,0 0,0 0,0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Property name="ignorePressure" value="1"/>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B9426D20-DE3E-42B7-9C45-6CE317878796}" emma:medium="tactile" emma:mode="ink">
          <msink:context xmlns:msink="http://schemas.microsoft.com/ink/2010/main" type="inkDrawing"/>
        </emma:interpretation>
      </emma:emma>
    </inkml:annotationXML>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39251824-6C1A-4B28-A6D3-95F6F1E38A9C}" emma:medium="tactile" emma:mode="ink">
          <msink:context xmlns:msink="http://schemas.microsoft.com/ink/2010/main" type="inkDrawing"/>
        </emma:interpretation>
      </emma:emma>
    </inkml:annotationXML>
    <inkml:trace contextRef="#ctx0" brushRef="#br0">5453 7103,'0'0,"0"0,0 0,0 0,0 0,0 0,0 0,0 0,0 0,0 0,0 0,0 0,0 0,0 0,0 0,0 0,0 0,0 0,0 0,1-1,0-3,2-3,0-3,1-4,0-2,0-4,0-2,-1 0,1 0,-1 0,-1 2,0 1,-1 2,0 2,0 2,0-1,0 0,0 1,0-1,1 0,-1 0,1 0,-1 1,0 0,1-1,0 1,0-2,0 2,1-2,-1 0,1-1,-1-2,0-1,1 0,0 1,0 1,-1 2,1 1,-1 2,1 0,-1 3,-1 0,1 1,1-1,-1 2,0-1,0 2,0-1,-1 1,1 1,0-1,-1 1,1 0,-1 0,1 0,0 0,0-1,1 0,-1 0,1 0,0-1,0 1,2 0,-1 0,1 0,0 1,1 0,-1 0,1 0,-1 1,1-1,0 1,-1 1,1-1,2-1,0 0,0 1,1-1,-1 2,1-1,0 2,1 0,-1 0,1 0,0 1,0 0,0 0,-1 0,-1 1,0 0,1 1,-2 0,0 0,0 0,0 0,-1 0,0 1,0-1,0 0,0 0,0 1,0-1,0 0,2 0,0 0,2 0,2 0,2 0,3 1,0 0,2 0,0 1,-1 0,-2 1,-1-2,-1 0,-2 0,-1 0,-1-1,-1 0,0 0,0-1,-1 1,0-1,-1 0,1 0,-1 0,1 0,1 0,1 0,1 0,1 0,2 0,2-1,1-1,1 1,-1-1,0 1,0-1,-1 1,-1 0,-1 0,0-1,-2 0,0 0,-2 0,0-1,0 1,-2-1,0 1,-2-1,0 1,-1 0,0-1,-1 1,0-1,-1 1,-1-1,0 2,1-2,-2 1,1 0,0-1,-1 1,1-1,-1-1,1 2,-1-2,0 1,1-1,-1-1,0 1,-1 0,1 1,-1 0,0-1,0 1,1 0,-1 0,-1 0,1 1,0 1,0 0,-1 0,1-1,-1 0,0 0,-1-1,-2-1,-4-5,-3-2,-3-4,-2-2,2 0,0 0,1 0,1 0,1 1,1 1,1 1,0 1,2 1,0 2,1 0,0 1,0 0,1 0,-1-1,0-1,0 1,2 0,-1 0,3-7,1 0,0 2,-2-13,-1-2,-2-6,-4 0,-2 0,1 8,2 8,0 1,2 4,1 1,3 1,2 0,1 0,1 2,1-4,1-7,0-3,0-2,0-1,0 3,-1 2,0 4,1 2,0 2,3-1,4-3,4-3,2 0,3 1,0 2,0 2,0 3,-2 3,-1 3,1 2,1 1,2 0,1-1,4 0,3-1,4 1,-2 1,2 0,-2 2,0 1,-3 1,-3 2,-2 1,-3 0,-3 2,-1-1,-4 0,-1 0,2 3,5 8,9 10,4 6,-2-1,-5-4,-5-5,-4-5,-4-4,-2-2,0 0,-1-2,1 1,-1 1,2 0,-2 1,1 1,-1-1,-2-1,0 1,-1-1,-1-1,1 2,-1 1,0 0,0 3,-1-1,0 0,0 1,-1-2,-1 1,0 4,1 0,-1-1,-1-1,-1-1,-1-1,-1 0,0-1,-1-1,-1 2,0-2,0 1,0-1,0 0,0 0,1-1,-1-1,0 1,-1-1,1-1,0 0,1 0,-1-1,0 1,-1-1,1 1,-1 0,1 1,0 0,-1 0,0 1,0 1,0 1,0 0,-1 1,1 2,0-1,0 1,0 0,1 0,0-1,1 0,0-1,-1 0,1 0,1-1,-1-1,1 0,0-2,1 0,0-1,0 0,1-1,1 1,-1-1,1 2,1 1,1 1,1 1,-1 1,1 0,0-1,0-2,0 0,0-1,-1-2,2-1,-1-1,1 1,-1-1,2 1,0-1,0 0,0 0,1-1,0 0,0-1,1 0,0 0,2-1,-1 0,1 1,2-1,0 0,2 0,-1 0,1 0,1 0,0 0,0-1,0 0,-1 0,-1 0,0 0,-2 0,1 0,0 0,1 0,1 1,0 0,0-1,-1 1,1 0,0 1,1 1,1-1,0 1,0 0,0 0,1-1,-3 1,1 0,-1 1,-1 0,-1 0,0-2,-1 2,0 0,2 1,0 2,1 0,0 1,-1 0,0 1,0 0,-1 1,0 1,0 0,0 1,0 2,1 1,0 4,0 1,2 10,0 6,-1-1,-2-2,0-3,-1-3,-1-1,0-1,-1-1,1 1,-1 0,0-2,0-1,-1-2,0-3,-2-2,0-2,-1-4,0-2,-2-4,-1-2,1-1,-2-1</inkml:trace>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4830D208-3ABF-47D4-A26E-8482DAECD40E}" emma:medium="tactile" emma:mode="ink">
          <msink:context xmlns:msink="http://schemas.microsoft.com/ink/2010/main" type="inkDrawing"/>
        </emma:interpretation>
      </emma:emma>
    </inkml:annotationXML>
    <inkml:trace contextRef="#ctx0" brushRef="#br0">5453 7103,'0'0,"0"0,0 0,0 0,0 0,0 0,0 0,0 0,0 0,0 0,0 0,0 0,0 0,0 0,0 0,0 0,0 0,0 0,0 0,1-1,0-3,2-3,0-3,1-4,0-2,0-4,0-2,-1 0,1 0,-1 0,-1 2,0 1,-1 2,0 2,0 2,0-1,0 0,0 1,0-1,1 0,-1 0,1 0,-1 1,0 0,1-1,0 1,0-2,0 2,1-2,-1 0,1-1,-1-2,0-1,1 0,0 1,0 1,-1 2,1 1,-1 2,1 0,-1 3,-1 0,2 1,-1-1,0 2,0-1,0 2,0-1,0 1,-1 1,1-1,-1 1,1 0,-1 0,1 0,0 0,0-1,1 0,-1 0,1 0,0-1,0 1,2 0,-1 0,1 0,0 1,1 0,0 0,-1 0,0 1,1-1,0 1,-1 1,2-1,0-1,1 0,1 1,-1-1,0 2,1-1,0 2,1 0,-1 0,1 0,0 1,0 0,0 0,-1 0,-1 1,1 0,-1 1,-1 0,0 0,0 0,0 0,-1 0,0 1,0-1,0 0,0 0,0 1,0-1,1 0,0 0,1 0,2 0,2 0,3 0,1 1,2 0,0 0,1 1,-1 0,-1 1,-2-2,-2 0,-1 0,-1 0,-1-1,0 0,-1 0,-1-1,0 1,0-1,-1 0,1 0,0 0,0 0,1 0,1 0,1 0,0 0,3 0,2-1,1-1,1 1,0-1,-2 1,1-1,0 1,-2 0,-1 0,-1-1,0 0,-2 0,0 0,-1-1,-1 1,-1-1,0 1,-1-1,-2 1,1 0,-2-1,0 1,0-1,-1 1,0-1,-1 2,0-2,0 1,0 0,-1-1,1 1,-1-1,1-1,-1 2,1-2,-1 1,0-1,1-1,-2 1,1 0,-1 1,0 0,1-1,-1 1,0 0,0 0,0 0,0 1,0 1,-1 0,1 0,-1-1,1 0,-1 0,-2-1,0-1,-6-5,-1-2,-5-4,0-2,0 0,1 0,1 0,1 0,1 1,1 1,1 1,1 1,0 1,1 2,1 0,0 1,1 0,-1 0,0-1,0-1,1 1,0 0,1 0,1-7,2 0,0 2,-2-13,0-2,-4-6,-2 0,-3 0,1 8,2 8,0 1,1 4,3 1,1 1,3 0,1 0,1 2,2-4,0-7,0-3,0-2,0-1,-1 3,1 2,-1 4,0 2,1 2,3-1,4-3,4-3,3 0,1 1,1 2,1 2,-2 3,-1 3,0 3,0 2,0 1,3 0,1-1,4 0,4-1,2 1,0 1,0 0,0 2,-2 1,-2 1,-2 2,-3 1,-4 0,-2 2,-1-1,-3 0,-3 0,4 3,4 8,9 10,4 6,-2-1,-6-4,-3-5,-6-5,-3-4,-1-2,-2 0,1-2,-1 1,1 1,0 0,0 1,0 1,-2-1,0-1,-1 1,-2-1,1-1,-1 2,1 1,-1 0,0 3,-1-1,0 0,-1 1,0-2,0 1,-1 4,1 0,-1-1,-1-1,-1-1,-1-1,-1 0,0-1,-1-1,-1 2,0-2,-1 1,1-1,1 0,-1 0,0-1,1-1,-2 1,1-1,0-1,0 0,0 0,0-1,0 1,0-1,0 1,-1 0,1 1,-1 0,1 0,-1 1,0 1,0 1,-1 0,1 1,-1 2,2-1,-1 1,0 0,1 0,0-1,1 0,-1-1,1 0,0 0,0-1,1-1,-1 0,2-2,0 0,0-1,0 0,1-1,0 1,1-1,0 2,1 1,1 1,0 1,1 1,0 0,0-1,0-2,0 0,-1-1,1-2,0-1,1-1,-1 1,1-1,1 1,0-1,-1 0,2 0,-1-1,2 0,-1-1,0 0,2 0,0-1,1 0,0 1,1-1,2 0,0 0,1 0,0 0,0 0,1 0,1-1,-2 0,1 0,-2 0,-1 0,0 0,0 0,0 0,1 0,1 1,0 0,-1-1,1 1,-1 0,2 1,0 1,1-1,0 1,0 0,0 0,0-1,-1 1,0 0,-2 1,0 0,0 0,-1-2,-1 2,0 0,2 1,0 2,1 0,0 1,-1 0,0 1,0 0,-1 1,0 1,0 0,0 1,0 2,0 1,2 4,-1 1,2 10,0 6,-1-1,-2-2,0-3,-1-3,-1-1,0-1,-1-1,1 1,-1 0,0-2,0-1,-1-2,0-3,-2-2,0-2,-1-4,0-2,-2-4,-1-2,1-1,-2-1</inkml:trace>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4AA000EB-6F50-4127-A11B-BBE7A59867AA}" emma:medium="tactile" emma:mode="ink">
          <msink:context xmlns:msink="http://schemas.microsoft.com/ink/2010/main" type="inkDrawing"/>
        </emma:interpretation>
      </emma:emma>
    </inkml:annotationXML>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A520CADB-A07D-40D7-8892-85BC0E2B70F0}" emma:medium="tactile" emma:mode="ink">
          <msink:context xmlns:msink="http://schemas.microsoft.com/ink/2010/main" type="inkDrawing" rotatedBoundingBox="19705,11780 21709,11027 22490,13106 20486,13859" shapeName="Other"/>
        </emma:interpretation>
      </emma:emma>
    </inkml:annotationXML>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Property name="ignorePressure" value="1"/>
    </inkml:brush>
  </inkml:definitions>
  <inkml:traceGroup>
    <inkml:annotationXML>
      <emma:emma xmlns:emma="http://www.w3.org/2003/04/emma" version="1.0">
        <emma:interpretation id="{9085341B-0853-426E-9D16-E1CB24224B75}" emma:medium="tactile" emma:mode="ink">
          <msink:context xmlns:msink="http://schemas.microsoft.com/ink/2010/main" type="inkDrawing" rotatedBoundingBox="25477,10459 31979,7305 33905,11276 27404,14430" hotPoints="27714,8926 32278,8352 32851,12916 28288,13489" semanticType="enclosure" shapeName="Square">
            <msink:sourceLink direction="with" ref="{481F05D0-ACA9-472C-A2F3-508445B8DE1D}"/>
          </msink:context>
        </emma:interpretation>
      </emma:emma>
    </inkml:annotationXML>
    <inkml:trace contextRef="#ctx0" brushRef="#br0">15789 8528,'0'0,"0"0,0 0,0 0,0 0,0 0,0 0,0 0,0 0,0 0,0 0,0 0,0 0,0 0,0-1,1-4,1-7,2-10,1-14,2-9,2-5,3-1,0 1,1 4,1 2,3-1,2-4,3-2,1-4,2-5,1-4,-1 0,-2 4,-2 8,-3 6,-3 5,0 4,-1 4,1 3,-1 3,0 0,1 0,-2 0,-1 0,0 2,-1 0,0 1,-1-1,0 1,-1 0,0-1,0-2,0-1,-2 3,1 0,-2 1,1 0,-1 3,-1 0,-1 1,0 2,1 1,-1-1,1 2,-1 1,0 2,0-1,-1 1,0 2,-1 1,1 1,-1 2,0-1,0 2,0-1,0 2,-1 0,1 0,-1 1,1-1,0 0,-1 0,0 0,0 1,0-1,0 0,0-2,0-1,0-1,0-4,-2-2,0-2,0-1,0-3,-3 0,-1-4,-3-6,-4-5,-5-8,0-4,-1-2,0 0,1 2,2 1,2 5,2 4,2 4,0 2,1 1,0-3,0-11,0-12,2-7,1-1,3 2,2 7,3 5,5 5,5 3,7 3,5 0,11-6,9-8,8-7,0-5,-3 3,-8 4,-9 6,-8 7,-3 5,-1 4,3 1,8 1,9 0,12 0,5 2,1 3,-4 5,-4 4,4 1,10-1,8 1,9 2,2 2,-3 2,1 2,5 1,3 2,-1 3,1 3,-7 3,-2 0,5 2,5-1,-1 1,-2 2,-5 1,-6 3,-6 5,8 7,10 12,4 12,-2 7,-8 4,-12-2,-12-4,-11-6,-5-4,-1 0,4 2,7 9,10 13,5 12,-2 1,-7-6,-10-12,-10-10,-8-9,-5-4,-3 4,0 5,-1 12,0 10,-2 4,-3-3,-2-8,-4-13,-4-11,-2-11,-1-5,-2-1,0 2,0 7,-2 7,-2 7,-3 6,-3 2,-4 5,-6 3,-4 2,-2-2,1-5,4-8,3-9,3-6,3-6,2-7,2-4,2-3,1-3,1-1,1-1,-1 0,-3 1,-4 4,-6 1,-6 7,-7 2,-4 4,-4 1,-5 2,-4 2,-3 2,1-2,4-3,8-3,5-4,6-3,3-3,-1 0,-4-1,-5 2,-5 0,-3-1,0-1,-2 0,-2-2,-4 0,2-1,4-2,6-2,4 0,2-1,-4-1,-9 0,-8 0,-6 0,-7-2,-4-1,0-1,6-1,9 1,6-1,0 2,-8-1,-6 3,-3 0,-3-1,1-1,0 0,6 1,7 1,9 0,8 2,6 0,1 2,0 3,-4 2,-9 2,-6 4,-6 4,-5 5,-6 7,-2 3,2 0,11-5,11-6,11-6,5-3,-5 7,-13 10,-15 12,-12 11,-9 11,-3 6,3 2,9-5,14-10,14-14,14-11,10-11,7-7,5-3,0 1,0 1,-3 8,-5 4,-7 10,-10 6,1-3,-11 10,-8 7,-1-1,3-4,7-7,9-9,5-7,5-6,4-5,1-2,2-2,3-3,2 0,0-2,3-1,0-2,1-1,1-1,2-1,0-2,2 0,0-1</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Property name="ignorePressure" value="1"/>
    </inkml:brush>
  </inkml:definitions>
  <inkml:traceGroup>
    <inkml:annotationXML>
      <emma:emma xmlns:emma="http://www.w3.org/2003/04/emma" version="1.0">
        <emma:interpretation id="{481F05D0-ACA9-472C-A2F3-508445B8DE1D}" emma:medium="tactile" emma:mode="ink">
          <msink:context xmlns:msink="http://schemas.microsoft.com/ink/2010/main" type="writingRegion" rotatedBoundingBox="29120,8840 31872,8840 31872,11532 29120,11532">
            <msink:destinationLink direction="with" ref="{9085341B-0853-426E-9D16-E1CB24224B75}"/>
          </msink:context>
        </emma:interpretation>
      </emma:emma>
    </inkml:annotationXML>
    <inkml:traceGroup>
      <inkml:annotationXML>
        <emma:emma xmlns:emma="http://www.w3.org/2003/04/emma" version="1.0">
          <emma:interpretation id="{91F9B486-CEF3-4CBF-90E6-C49C9860EF63}" emma:medium="tactile" emma:mode="ink">
            <msink:context xmlns:msink="http://schemas.microsoft.com/ink/2010/main" type="paragraph" rotatedBoundingBox="29120,8840 31872,8840 31872,11532 29120,11532" alignmentLevel="1"/>
          </emma:interpretation>
        </emma:emma>
      </inkml:annotationXML>
      <inkml:traceGroup>
        <inkml:annotationXML>
          <emma:emma xmlns:emma="http://www.w3.org/2003/04/emma" version="1.0">
            <emma:interpretation id="{CB111C4C-59B2-450E-8786-A5E9FF24D848}" emma:medium="tactile" emma:mode="ink">
              <msink:context xmlns:msink="http://schemas.microsoft.com/ink/2010/main" type="line" rotatedBoundingBox="29120,8840 31872,8840 31872,11532 29120,11532"/>
            </emma:interpretation>
          </emma:emma>
        </inkml:annotationXML>
        <inkml:traceGroup>
          <inkml:annotationXML>
            <emma:emma xmlns:emma="http://www.w3.org/2003/04/emma" version="1.0">
              <emma:interpretation id="{6EE83DBC-6D50-4820-92C7-148FDBE960AA}" emma:medium="tactile" emma:mode="ink">
                <msink:context xmlns:msink="http://schemas.microsoft.com/ink/2010/main" type="inkWord" rotatedBoundingBox="29120,8840 31872,8840 31872,11532 29120,11532"/>
              </emma:interpretation>
              <emma:one-of disjunction-type="recognition" id="oneOf0">
                <emma:interpretation id="interp0" emma:lang="en-US" emma:confidence="0">
                  <emma:literal>hit</emma:literal>
                </emma:interpretation>
                <emma:interpretation id="interp1" emma:lang="en-US" emma:confidence="0">
                  <emma:literal>hil</emma:literal>
                </emma:interpretation>
                <emma:interpretation id="interp2" emma:lang="en-US" emma:confidence="0">
                  <emma:literal>his</emma:literal>
                </emma:interpretation>
                <emma:interpretation id="interp3" emma:lang="en-US" emma:confidence="0">
                  <emma:literal>nil</emma:literal>
                </emma:interpretation>
                <emma:interpretation id="interp4" emma:lang="en-US" emma:confidence="0">
                  <emma:literal>hat</emma:literal>
                </emma:interpretation>
              </emma:one-of>
            </emma:emma>
          </inkml:annotationXML>
          <inkml:trace contextRef="#ctx0" brushRef="#br0">16691 4855,'0'0,"0"0,0 0,0 0,0 0,0 0,0 0,0 0,0 0,0 0,0 0,0 0,0 0,0 0,0 0,0 0,0 0,0 0,0 0,0 0,0 0,0 0,0 0,0 0,0 0,0 0,0 0,0 0,0 0,0 0,0 0,0 0,0 2,1 3,0 3,0 3,-1 2,1 3,0 1,0 3,0 4,0 2,2 3,-1 5,2 2,0 4,2 2,-1 3,1 4,0 0,-1-2,0-4,0-3,-1-3,0-4,0-5,-2 0,2-3,0 2,1 3,-1 1,2 2,0 2,-1 3,1 1,-1 1,-1 0,-1-3,-1-2,-1-2,0-4,-1-4,0-3,2-3,-1-2,0-2,1-2,0-1,-1-1,0 0,1-1,-1 1,1 0,-1 0,0-2,0-1,-1 0,0-3,0 0,0-2,0-1,0-1,0-1,0 0,0 0,0-1,0 1,0 0,0 0,0 0,3-5,1-4,0-2,1-1,-2-3,-1-2,0-2,-1-4,1-2,0-2,1-3,0-1,2-3,-1 0,2 0,0 1,1-1,0-2,1-1,-1-1,1-1,-1 2,0 3,0 3,-1 4,0 2,-1 5,1 1,0 2,-1 1,1 2,1 0,1 0,0 2,1 0,0 3,2 1,1 2,2 3,2 4,2 4,3 5,1 5,1 4,-1 2,0 2,-1 1,-1 1,-1 1,0 3,0 4,0 4,1 2,-1 2,-2 0,-2-3,-3-5,-2-4,-2-5,-3-3,-1-4,-1-3,0-4,-1-3,0-4,-2-1,1-1</inkml:trace>
          <inkml:trace contextRef="#ctx0" brushRef="#br0" timeOffset="1102">17673 5341,'0'0,"0"0,0 0,0 0,0 0,0 0,0 0,0 0,0 0,0 0,0 0,0 0,0 0,0 0,0 0,0 0,0 0,0 0,1 4,1 5,2 7,1 7,2 7,0 4,1 4,3 4,0 1,2 0,1 2,2 1,2 0,0-1,-2-2,0-3,-3-2,-1-4,-3-6,-2-5,-1-5,-2-2,0-4,-2-4,5 6,1-1,-1-2,-1-3,-2-3</inkml:trace>
          <inkml:trace contextRef="#ctx0" brushRef="#br0" timeOffset="3052">18201 4286,'0'0,"0"0,0 0,0 0,0 2,-1 2,0 2,0 2,1 1,-1 1,1 3,0 1,1 2,2 5,0 4,1 4,1 5,2 5,0 7,3 7,3 6,1 2,1-1,0-3,0-4,1 1,3 0,3 6,2 4,0 3,0-4,-3-4,-3-6,-1-4,-4-4,-1-3,0-5,-2-3,-1-4,0-5,-2-3,-1-6,-2-3,-1-4,-1-4,-2-3,1-1,-1-1</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Property name="ignorePressure" value="1"/>
    </inkml:brush>
  </inkml:definitions>
  <inkml:trace contextRef="#ctx0" brushRef="#br0">17340 5177,'0'0,"0"0,0 0,0 0,0 0,0 0,0 0,0 0,0 0,0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A02ADDEA-1593-4BF6-82FC-4D1690AE5C33}" type="datetime8">
              <a:rPr lang="en-US" smtClean="0"/>
              <a:t>11/27/2016 8:28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Microsoft/BotBuild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microsoft.com/cognitive-services/en-us/mimickeralar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links in this deck are</a:t>
            </a:r>
            <a:r>
              <a:rPr lang="en-US" baseline="0" dirty="0"/>
              <a:t> broken please let us know (mailto: </a:t>
            </a:r>
            <a:r>
              <a:rPr lang="en-US" baseline="0" dirty="0" err="1"/>
              <a:t>michha.r</a:t>
            </a:r>
            <a:r>
              <a:rPr lang="en-US" baseline="0" dirty="0"/>
              <a:t>&lt;at&gt;Microsoft.com).  Thanks in advance and enjoy learning about bots and the Microsoft Bot Framework.</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00771D9-15B3-48B5-A5D1-45A019D56F00}"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077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1755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For developers</a:t>
            </a:r>
          </a:p>
          <a:p>
            <a:r>
              <a:rPr lang="en-US" dirty="0"/>
              <a:t>Bots are more capable because of supporting services i.e.</a:t>
            </a:r>
            <a:r>
              <a:rPr lang="en-US" baseline="0" dirty="0"/>
              <a:t> MS Cognitive Services and BF State Service</a:t>
            </a:r>
          </a:p>
          <a:p>
            <a:r>
              <a:rPr lang="en-US" dirty="0"/>
              <a:t>Bring your own bot or build your own bot with the Bot Builder SDKs</a:t>
            </a:r>
          </a:p>
          <a:p>
            <a:r>
              <a:rPr lang="en-US" dirty="0"/>
              <a:t>With SDKs and sample code</a:t>
            </a:r>
            <a:r>
              <a:rPr lang="en-US" baseline="0" dirty="0"/>
              <a:t> on </a:t>
            </a:r>
            <a:r>
              <a:rPr lang="en-US" baseline="0" dirty="0" err="1"/>
              <a:t>github</a:t>
            </a:r>
            <a:endParaRPr lang="en-US" baseline="0" dirty="0"/>
          </a:p>
          <a:p>
            <a:r>
              <a:rPr lang="en-US" baseline="0" dirty="0"/>
              <a:t>Smooth cloud deployment and integration</a:t>
            </a:r>
          </a:p>
          <a:p>
            <a:r>
              <a:rPr lang="en-US" baseline="0" dirty="0"/>
              <a:t>Big community (open source community, issues, </a:t>
            </a:r>
            <a:r>
              <a:rPr lang="en-US" baseline="0" dirty="0" err="1"/>
              <a:t>gitters</a:t>
            </a:r>
            <a:r>
              <a:rPr lang="en-US" baseline="0" dirty="0"/>
              <a:t>, </a:t>
            </a:r>
            <a:r>
              <a:rPr lang="en-US" baseline="0" dirty="0" err="1"/>
              <a:t>stackoverflow</a:t>
            </a:r>
            <a:r>
              <a:rPr lang="en-US" baseline="0" dirty="0"/>
              <a:t> – active and responsive)</a:t>
            </a:r>
            <a:endParaRPr lang="en-US" dirty="0"/>
          </a:p>
          <a:p>
            <a:r>
              <a:rPr lang="en-US" u="sng" dirty="0"/>
              <a:t>For end users</a:t>
            </a:r>
          </a:p>
          <a:p>
            <a:r>
              <a:rPr lang="en-US" dirty="0"/>
              <a:t>Users can choose from a variety of conversation channels</a:t>
            </a:r>
          </a:p>
          <a:p>
            <a:r>
              <a:rPr lang="en-US" dirty="0"/>
              <a:t>Users have trust and control of their data – encrypted and accessible anytime</a:t>
            </a:r>
          </a:p>
          <a:p>
            <a:r>
              <a:rPr lang="en-US" dirty="0"/>
              <a:t>Frictionless</a:t>
            </a:r>
            <a:r>
              <a:rPr lang="en-US" baseline="0" dirty="0"/>
              <a:t> fun or at least makes something much easier</a:t>
            </a:r>
            <a:endParaRPr lang="en-US" dirty="0"/>
          </a:p>
          <a:p>
            <a:r>
              <a:rPr lang="en-US" u="sng" dirty="0"/>
              <a:t>For businesses</a:t>
            </a:r>
          </a:p>
          <a:p>
            <a:r>
              <a:rPr lang="en-US" dirty="0"/>
              <a:t>Broad access to their customers where they already are conversing</a:t>
            </a:r>
            <a:r>
              <a:rPr lang="en-US" baseline="0" dirty="0"/>
              <a:t> giving them </a:t>
            </a:r>
            <a:r>
              <a:rPr lang="en-US" dirty="0"/>
              <a:t>new experiences</a:t>
            </a:r>
          </a:p>
          <a:p>
            <a:r>
              <a:rPr lang="en-US" dirty="0"/>
              <a:t>Reduced cost of development – just faster with SDKs and </a:t>
            </a:r>
            <a:r>
              <a:rPr lang="en-US" dirty="0" err="1"/>
              <a:t>builtin</a:t>
            </a:r>
            <a:r>
              <a:rPr lang="en-US" dirty="0"/>
              <a:t> functionality like dialog handling and language</a:t>
            </a:r>
            <a:r>
              <a:rPr lang="en-US" baseline="0" dirty="0"/>
              <a:t> understanding</a:t>
            </a:r>
            <a:endParaRPr lang="en-US" dirty="0"/>
          </a:p>
          <a:p>
            <a:r>
              <a:rPr lang="en-US" dirty="0"/>
              <a:t>High quality bots (big</a:t>
            </a:r>
            <a:r>
              <a:rPr lang="en-US" baseline="0" dirty="0"/>
              <a:t> support and dev community)</a:t>
            </a:r>
            <a:r>
              <a:rPr lang="en-US" dirty="0"/>
              <a:t> as</a:t>
            </a:r>
            <a:r>
              <a:rPr lang="en-US" baseline="0" dirty="0"/>
              <a:t> well as,</a:t>
            </a:r>
            <a:r>
              <a:rPr lang="en-US" dirty="0"/>
              <a:t> bots are reviewed</a:t>
            </a:r>
            <a:r>
              <a:rPr lang="en-US" baseline="0" dirty="0"/>
              <a:t> after publishing and surfaced on Bot Directory</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359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Bot Builder is itself a framework for building conversational applications (“Bots”).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Builder SDK is </a:t>
            </a:r>
            <a:r>
              <a:rPr lang="en-US" sz="900" b="0" i="0" u="none" strike="noStrike" kern="1200" dirty="0">
                <a:solidFill>
                  <a:schemeClr val="tx1"/>
                </a:solidFill>
                <a:effectLst/>
                <a:latin typeface="Segoe UI Light" pitchFamily="34" charset="0"/>
                <a:ea typeface="+mn-ea"/>
                <a:cs typeface="+mn-cs"/>
                <a:hlinkClick r:id="rId3"/>
              </a:rPr>
              <a:t>an open source SDK hosted on GitHub</a:t>
            </a:r>
            <a:r>
              <a:rPr lang="en-US" sz="900" b="0" i="0" kern="1200" dirty="0">
                <a:solidFill>
                  <a:schemeClr val="tx1"/>
                </a:solidFill>
                <a:effectLst/>
                <a:latin typeface="Segoe UI Light" pitchFamily="34" charset="0"/>
                <a:ea typeface="+mn-ea"/>
                <a:cs typeface="+mn-cs"/>
              </a:rPr>
              <a:t> that provides everything you need to build great dialogs within your Node.js-, .NET- or REST API-based bot.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Framework Developer Portal lets you connect your bot(s) seamlessly text/</a:t>
            </a:r>
            <a:r>
              <a:rPr lang="en-US" sz="900" b="0" i="0" kern="1200" dirty="0" err="1">
                <a:solidFill>
                  <a:schemeClr val="tx1"/>
                </a:solidFill>
                <a:effectLst/>
                <a:latin typeface="Segoe UI Light" pitchFamily="34" charset="0"/>
                <a:ea typeface="+mn-ea"/>
                <a:cs typeface="+mn-cs"/>
              </a:rPr>
              <a:t>sms</a:t>
            </a:r>
            <a:r>
              <a:rPr lang="en-US" sz="900" b="0" i="0" kern="1200" dirty="0">
                <a:solidFill>
                  <a:schemeClr val="tx1"/>
                </a:solidFill>
                <a:effectLst/>
                <a:latin typeface="Segoe UI Light" pitchFamily="34" charset="0"/>
                <a:ea typeface="+mn-ea"/>
                <a:cs typeface="+mn-cs"/>
              </a:rPr>
              <a:t> to Skype, Slack, Facebook Messenger, </a:t>
            </a:r>
            <a:r>
              <a:rPr lang="en-US" sz="900" b="0" i="0" kern="1200" dirty="0" err="1">
                <a:solidFill>
                  <a:schemeClr val="tx1"/>
                </a:solidFill>
                <a:effectLst/>
                <a:latin typeface="Segoe UI Light" pitchFamily="34" charset="0"/>
                <a:ea typeface="+mn-ea"/>
                <a:cs typeface="+mn-cs"/>
              </a:rPr>
              <a:t>Kik</a:t>
            </a:r>
            <a:r>
              <a:rPr lang="en-US" sz="900" b="0" i="0" kern="1200" dirty="0">
                <a:solidFill>
                  <a:schemeClr val="tx1"/>
                </a:solidFill>
                <a:effectLst/>
                <a:latin typeface="Segoe UI Light" pitchFamily="34" charset="0"/>
                <a:ea typeface="+mn-ea"/>
                <a:cs typeface="+mn-cs"/>
              </a:rPr>
              <a:t>, Office 365 mail and other popular services. Register, configure and publish.</a:t>
            </a:r>
          </a:p>
          <a:p>
            <a:endParaRPr lang="en-US" dirty="0"/>
          </a:p>
          <a:p>
            <a:r>
              <a:rPr lang="en-US" sz="900" b="0" i="0" kern="1200" dirty="0">
                <a:solidFill>
                  <a:schemeClr val="tx1"/>
                </a:solidFill>
                <a:effectLst/>
                <a:latin typeface="Segoe UI Light" pitchFamily="34" charset="0"/>
                <a:ea typeface="+mn-ea"/>
                <a:cs typeface="+mn-cs"/>
              </a:rPr>
              <a:t>The Bot Directory is a public directory of all reviewed bots registered through the Developer Portal.</a:t>
            </a:r>
            <a:endParaRPr lang="en-US" dirty="0"/>
          </a:p>
          <a:p>
            <a:endParaRPr lang="en-US" dirty="0"/>
          </a:p>
          <a:p>
            <a:r>
              <a:rPr lang="en-US" dirty="0"/>
              <a:t>NB: Bot</a:t>
            </a:r>
            <a:r>
              <a:rPr lang="en-US" baseline="0" dirty="0"/>
              <a:t> builder and bot connector SDK now one in V3 of framework: </a:t>
            </a:r>
            <a:r>
              <a:rPr lang="en-US" dirty="0"/>
              <a:t>http://docs.botframework.com/en-us/support/upgrade-to-v3/#botbuilder-and-connector-are-now-one-sdk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2591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SDKs infographic:</a:t>
            </a:r>
            <a:r>
              <a:rPr lang="en-US" baseline="0" dirty="0"/>
              <a:t> http://docs.botframework.com/en-us/images/faq-overview/bot_builder_sdk_july.png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64259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Expose a Microsoft Bot Framework-compatible API on the Internet, then the Bot Framework Connector service will forward messages from your Bot to a user, and will send user messages back to your Bot.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6620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04603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part of the Bot Builder SDK</a:t>
            </a:r>
          </a:p>
          <a:p>
            <a:r>
              <a:rPr lang="en-US" dirty="0"/>
              <a:t>http://docs.botframework.com/en-us/csharp/builder/sdkreference/gettingstarted.html#channels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57430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sz="3600" dirty="0">
                <a:latin typeface="Segoe UI Light" panose="020B0502040204020203" pitchFamily="34" charset="0"/>
                <a:cs typeface="Segoe UI Light" panose="020B0502040204020203" pitchFamily="34" charset="0"/>
              </a:rPr>
              <a:t>Bots must be submitted for review and approved in order to appear in the directory</a:t>
            </a:r>
          </a:p>
          <a:p>
            <a:pPr marL="109306" lvl="1" indent="0">
              <a:buNone/>
            </a:pPr>
            <a:r>
              <a:rPr lang="en-US" sz="3600" dirty="0">
                <a:latin typeface="Segoe UI Light" panose="020B0502040204020203" pitchFamily="34" charset="0"/>
                <a:cs typeface="Segoe UI Light" panose="020B0502040204020203" pitchFamily="34" charset="0"/>
              </a:rPr>
              <a:t>As of Nov. 17, 2016 there are 94 bots in the directory from MS and other companies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50604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0526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the most time will be spent </a:t>
            </a:r>
            <a:r>
              <a:rPr lang="en-US" sz="900" b="0" i="0" kern="1200" dirty="0">
                <a:solidFill>
                  <a:schemeClr val="tx1"/>
                </a:solidFill>
                <a:effectLst/>
                <a:latin typeface="Segoe UI Light" pitchFamily="34" charset="0"/>
                <a:ea typeface="+mn-ea"/>
                <a:cs typeface="+mn-cs"/>
              </a:rPr>
              <a:t>configuring your credentials as a developer on the target service, registering your app, and getting a set of </a:t>
            </a:r>
            <a:r>
              <a:rPr lang="en-US" sz="900" b="0" i="0" kern="1200" dirty="0" err="1">
                <a:solidFill>
                  <a:schemeClr val="tx1"/>
                </a:solidFill>
                <a:effectLst/>
                <a:latin typeface="Segoe UI Light" pitchFamily="34" charset="0"/>
                <a:ea typeface="+mn-ea"/>
                <a:cs typeface="+mn-cs"/>
              </a:rPr>
              <a:t>Oauth</a:t>
            </a:r>
            <a:r>
              <a:rPr lang="en-US" sz="900" b="0" i="0" kern="1200" dirty="0">
                <a:solidFill>
                  <a:schemeClr val="tx1"/>
                </a:solidFill>
                <a:effectLst/>
                <a:latin typeface="Segoe UI Light" pitchFamily="34" charset="0"/>
                <a:ea typeface="+mn-ea"/>
                <a:cs typeface="+mn-cs"/>
              </a:rPr>
              <a:t> keys that Microsoft Bot Framework can use on your behalf</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8168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8181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02841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a:t>
            </a:r>
            <a:r>
              <a:rPr lang="en-US" baseline="0" dirty="0"/>
              <a:t> purpose:</a:t>
            </a:r>
          </a:p>
          <a:p>
            <a:r>
              <a:rPr lang="en-US" dirty="0"/>
              <a:t>Send requests and receive responses to/from your bot endpoint on localhost</a:t>
            </a:r>
          </a:p>
          <a:p>
            <a:r>
              <a:rPr lang="en-US" dirty="0"/>
              <a:t>Inspect the </a:t>
            </a:r>
            <a:r>
              <a:rPr lang="en-US" dirty="0" err="1"/>
              <a:t>Json</a:t>
            </a:r>
            <a:r>
              <a:rPr lang="en-US" dirty="0"/>
              <a:t> response</a:t>
            </a:r>
          </a:p>
          <a:p>
            <a:r>
              <a:rPr lang="en-US" dirty="0"/>
              <a:t>Emulate a specific user and/or conversation</a:t>
            </a:r>
          </a:p>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129671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https://docs.botframework.com/en-us/tools/bot-framework-emulator/#mac-and-linux-support-using-command-line-emulator</a:t>
            </a:r>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29513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set up after the Cognitive Services</a:t>
            </a:r>
            <a:r>
              <a:rPr lang="en-US" baseline="0" dirty="0"/>
              <a:t> Overview</a:t>
            </a:r>
            <a:endParaRPr lang="en-US" dirty="0"/>
          </a:p>
          <a:p>
            <a:r>
              <a:rPr lang="en-US" dirty="0"/>
              <a:t>https://docs.botframework.com/en-us/node/builder/guides/core-concepts</a:t>
            </a:r>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88333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a:t>
            </a:r>
          </a:p>
          <a:p>
            <a:r>
              <a:rPr lang="en-US" dirty="0"/>
              <a:t>The developer writes their bot code, leveraging the BF libraries in the SDKs</a:t>
            </a:r>
            <a:r>
              <a:rPr lang="en-US" baseline="0" dirty="0"/>
              <a:t> </a:t>
            </a:r>
            <a:r>
              <a:rPr lang="en-US" dirty="0"/>
              <a:t>and</a:t>
            </a:r>
            <a:r>
              <a:rPr lang="en-US" baseline="0" dirty="0"/>
              <a:t> APIs available</a:t>
            </a:r>
            <a:endParaRPr lang="en-US" dirty="0"/>
          </a:p>
          <a:p>
            <a:r>
              <a:rPr lang="en-US" dirty="0"/>
              <a:t>Create </a:t>
            </a:r>
            <a:r>
              <a:rPr lang="en-US" baseline="0" dirty="0"/>
              <a:t>an endpoint for the bot to talk to in the cloud</a:t>
            </a:r>
          </a:p>
          <a:p>
            <a:r>
              <a:rPr lang="en-US" baseline="0" dirty="0"/>
              <a:t>Connect to the Bot Framework service (Connector and State services)</a:t>
            </a:r>
          </a:p>
          <a:p>
            <a:r>
              <a:rPr lang="en-US" baseline="0" dirty="0"/>
              <a:t>Pass user and conversation data between channel and Framework (data store in the state service, managed by the BF)</a:t>
            </a:r>
          </a:p>
          <a:p>
            <a:r>
              <a:rPr lang="en-US" baseline="0" dirty="0"/>
              <a:t>The user interacts with the bot on a channel of their choosing</a:t>
            </a:r>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72491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 on the developer portal by clicking the ‘Register a bot’ link: https://dev.botframework.com/bots/new </a:t>
            </a:r>
          </a:p>
          <a:p>
            <a:endParaRPr lang="en-US" dirty="0"/>
          </a:p>
          <a:p>
            <a:r>
              <a:rPr lang="en-US" dirty="0"/>
              <a:t>Name:</a:t>
            </a:r>
            <a:r>
              <a:rPr lang="en-US" baseline="0" dirty="0"/>
              <a:t>  </a:t>
            </a:r>
            <a:r>
              <a:rPr lang="en-US" baseline="0" dirty="0" err="1"/>
              <a:t>TemplateBot</a:t>
            </a:r>
            <a:endParaRPr lang="en-US" baseline="0" dirty="0"/>
          </a:p>
          <a:p>
            <a:r>
              <a:rPr lang="en-US" baseline="0" dirty="0"/>
              <a:t>Bot Handle: </a:t>
            </a:r>
            <a:r>
              <a:rPr lang="en-US" baseline="0" dirty="0" err="1"/>
              <a:t>templatebot</a:t>
            </a:r>
            <a:r>
              <a:rPr lang="en-US" baseline="0" dirty="0"/>
              <a:t> (for referencing in Bot Directory and name for bot on web chat, NOT the app’s URL used as endpoint)</a:t>
            </a:r>
          </a:p>
          <a:p>
            <a:r>
              <a:rPr lang="en-US" dirty="0"/>
              <a:t>Also, add a description here</a:t>
            </a:r>
          </a:p>
          <a:p>
            <a:endParaRPr lang="en-US" dirty="0"/>
          </a:p>
          <a:p>
            <a:r>
              <a:rPr lang="en-US" dirty="0"/>
              <a:t>Configuration</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Remember the URL endpoint from deploying endpoint</a:t>
            </a:r>
            <a:r>
              <a:rPr lang="en-US" baseline="0" dirty="0"/>
              <a:t> step</a:t>
            </a:r>
            <a:r>
              <a:rPr lang="en-US" dirty="0"/>
              <a:t>.</a:t>
            </a:r>
            <a:r>
              <a:rPr lang="en-US" baseline="0" dirty="0"/>
              <a:t>  Should be something like:  “</a:t>
            </a:r>
            <a:r>
              <a:rPr lang="en-US" sz="900" kern="1200" dirty="0">
                <a:solidFill>
                  <a:schemeClr val="tx1"/>
                </a:solidFill>
                <a:effectLst/>
                <a:latin typeface="Segoe UI Light" pitchFamily="34" charset="0"/>
                <a:ea typeface="+mn-ea"/>
                <a:cs typeface="+mn-cs"/>
              </a:rPr>
              <a:t>https://</a:t>
            </a:r>
            <a:r>
              <a:rPr lang="en-US" sz="900" i="1" kern="1200" dirty="0">
                <a:solidFill>
                  <a:schemeClr val="tx1"/>
                </a:solidFill>
                <a:effectLst/>
                <a:latin typeface="Segoe UI Light" pitchFamily="34" charset="0"/>
                <a:ea typeface="+mn-ea"/>
                <a:cs typeface="+mn-cs"/>
              </a:rPr>
              <a:t>botwebappname.azurewebsites.net</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/messages</a:t>
            </a:r>
            <a:r>
              <a:rPr lang="en-US" baseline="0" dirty="0"/>
              <a: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You’ll go</a:t>
            </a:r>
            <a:r>
              <a:rPr lang="en-US" baseline="0" dirty="0"/>
              <a:t> through the “Generate App ID and password” wizard, then return to the registration page.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Go back and edit this profile anytime</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2755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55538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188065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https://github.com/Microsoft/BotBuilder-Samples</a:t>
            </a:r>
          </a:p>
          <a:p>
            <a:endParaRPr lang="en-US" dirty="0"/>
          </a:p>
          <a:p>
            <a:r>
              <a:rPr lang="en-US" dirty="0"/>
              <a:t>https://github.com/Microsoft/BotBuilder/tree/master/CSharp/Samples</a:t>
            </a:r>
          </a:p>
          <a:p>
            <a:r>
              <a:rPr lang="en-US" dirty="0"/>
              <a:t>https://github.com/Microsoft/BotBuilder/tree/master/Node/examples</a:t>
            </a:r>
          </a:p>
          <a:p>
            <a:endParaRPr lang="en-US" dirty="0"/>
          </a:p>
          <a:p>
            <a:r>
              <a:rPr lang="en-US" dirty="0"/>
              <a:t>More out there…so many, can’t list…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24580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02ADDEA-1593-4BF6-82FC-4D1690AE5C33}" type="datetime8">
              <a:rPr lang="en-US" smtClean="0"/>
              <a:t>11/27/2016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8847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objectives for this overview module on the</a:t>
            </a:r>
            <a:r>
              <a:rPr lang="en-US" baseline="0" dirty="0"/>
              <a:t> Bot Framework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4262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Ethical and societal considerations taken directly from an article by Satya Nadella: https://www.linkedin.com/pulse/partnership-future-how-humans-ai-can-work-together-solve-nadella</a:t>
            </a:r>
            <a:r>
              <a:rPr lang="en-US" baseline="0" dirty="0"/>
              <a:t> </a:t>
            </a:r>
          </a:p>
          <a:p>
            <a:pPr defTabSz="950464">
              <a:spcAft>
                <a:spcPts val="346"/>
              </a:spcAf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794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79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AI:</a:t>
            </a:r>
          </a:p>
          <a:p>
            <a:pPr marL="171450" indent="-171450">
              <a:buFont typeface="Arial" panose="020B0604020202020204" pitchFamily="34" charset="0"/>
              <a:buChar char="•"/>
            </a:pPr>
            <a:r>
              <a:rPr lang="en-US" dirty="0"/>
              <a:t>Bots can be simple task automation utilities.</a:t>
            </a:r>
          </a:p>
          <a:p>
            <a:pPr marL="171450" indent="-171450">
              <a:buFont typeface="Arial" panose="020B0604020202020204" pitchFamily="34" charset="0"/>
              <a:buChar char="•"/>
            </a:pPr>
            <a:r>
              <a:rPr lang="en-US" dirty="0"/>
              <a:t>Example: Password reset bot. There’s no AI here. Just ask a couple of security validation questions, then reset the password.</a:t>
            </a:r>
          </a:p>
          <a:p>
            <a:pPr marL="171450" indent="-171450">
              <a:buFont typeface="Arial" panose="020B0604020202020204" pitchFamily="34" charset="0"/>
              <a:buChar char="•"/>
            </a:pPr>
            <a:r>
              <a:rPr lang="en-US" dirty="0"/>
              <a:t>They may have AI as well, if the scenario applies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only NLP:</a:t>
            </a:r>
          </a:p>
          <a:p>
            <a:pPr marL="171450" indent="-171450">
              <a:buFont typeface="Arial" panose="020B0604020202020204" pitchFamily="34" charset="0"/>
              <a:buChar char="•"/>
            </a:pPr>
            <a:r>
              <a:rPr lang="en-US" dirty="0"/>
              <a:t>Natural language processing has limitations, still. The more your bot depends on NLP, the worse the experience gets. Hint: Typing isn’t always the best option.</a:t>
            </a:r>
          </a:p>
          <a:p>
            <a:pPr marL="171450" indent="-171450">
              <a:buFont typeface="Arial" panose="020B0604020202020204" pitchFamily="34" charset="0"/>
              <a:buChar char="•"/>
            </a:pPr>
            <a:r>
              <a:rPr lang="en-US" dirty="0"/>
              <a:t>Move away from NLP as quickly as possible</a:t>
            </a:r>
          </a:p>
          <a:p>
            <a:pPr marL="171450" indent="-171450">
              <a:buFont typeface="Arial" panose="020B0604020202020204" pitchFamily="34" charset="0"/>
              <a:buChar char="•"/>
            </a:pPr>
            <a:r>
              <a:rPr lang="en-US" dirty="0"/>
              <a:t>“Drive” the user as much as you can (menus, choices, </a:t>
            </a:r>
            <a:r>
              <a:rPr lang="en-US" dirty="0" err="1"/>
              <a:t>etc</a:t>
            </a:r>
            <a:r>
              <a:rPr lang="en-US" dirty="0"/>
              <a:t>).  Less typing = better</a:t>
            </a:r>
          </a:p>
          <a:p>
            <a:pPr marL="0" indent="0">
              <a:buFont typeface="Arial" panose="020B0604020202020204" pitchFamily="34" charset="0"/>
              <a:buNone/>
            </a:pPr>
            <a:endParaRPr lang="en-US" dirty="0"/>
          </a:p>
          <a:p>
            <a:r>
              <a:rPr lang="en-US" dirty="0"/>
              <a:t>Not only text interfaces:</a:t>
            </a:r>
          </a:p>
          <a:p>
            <a:pPr marL="171450" indent="-171450">
              <a:buFont typeface="Arial" panose="020B0604020202020204" pitchFamily="34" charset="0"/>
              <a:buChar char="•"/>
            </a:pPr>
            <a:r>
              <a:rPr lang="en-US" dirty="0"/>
              <a:t>Bot channels are evolving quickly to support richer experiences: Media, buttons, custom controls. These are here or on their way. Text is not known to the best experience for everything.</a:t>
            </a:r>
          </a:p>
          <a:p>
            <a:pPr marL="171450" indent="-171450">
              <a:buFont typeface="Arial" panose="020B0604020202020204" pitchFamily="34" charset="0"/>
              <a:buChar char="•"/>
            </a:pPr>
            <a:r>
              <a:rPr lang="en-US" dirty="0"/>
              <a:t>Examples: </a:t>
            </a:r>
          </a:p>
          <a:p>
            <a:pPr marL="388712" lvl="1" indent="-171450">
              <a:buFont typeface="Arial" panose="020B0604020202020204" pitchFamily="34" charset="0"/>
              <a:buChar char="•"/>
            </a:pPr>
            <a:r>
              <a:rPr lang="en-US" dirty="0"/>
              <a:t>Skype allows audio and 3D bots as well. </a:t>
            </a:r>
          </a:p>
          <a:p>
            <a:pPr marL="388712" lvl="1" indent="-171450">
              <a:buFont typeface="Arial" panose="020B0604020202020204" pitchFamily="34" charset="0"/>
              <a:buChar char="•"/>
            </a:pPr>
            <a:r>
              <a:rPr lang="en-US" dirty="0"/>
              <a:t>Slack, Facebook and Skype have buttons/custom UIs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7905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Siri, Cortana, the</a:t>
            </a:r>
            <a:r>
              <a:rPr lang="en-US" baseline="0" dirty="0"/>
              <a:t> old-school MS </a:t>
            </a:r>
            <a:r>
              <a:rPr lang="en-US" baseline="0" dirty="0" err="1"/>
              <a:t>Clippy</a:t>
            </a:r>
            <a:r>
              <a:rPr lang="en-US" baseline="0" dirty="0"/>
              <a:t> and even AOL’s </a:t>
            </a:r>
            <a:r>
              <a:rPr lang="en-US" baseline="0" dirty="0" err="1"/>
              <a:t>SmarterChild</a:t>
            </a:r>
            <a:r>
              <a:rPr lang="en-US" baseline="0" dirty="0"/>
              <a:t> are some examples.  Essentially, bots perform automated tasks that are generally </a:t>
            </a:r>
            <a:r>
              <a:rPr lang="en-US" b="1" baseline="0" dirty="0"/>
              <a:t>REPETITIVE</a:t>
            </a:r>
            <a:r>
              <a:rPr lang="en-US" baseline="0" dirty="0"/>
              <a:t> for humans to do.  We want to make life easier for the end user of the bot.</a:t>
            </a:r>
          </a:p>
          <a:p>
            <a:endParaRPr lang="en-US" baseline="0" dirty="0"/>
          </a:p>
          <a:p>
            <a:r>
              <a:rPr lang="en-US" baseline="0" dirty="0"/>
              <a:t>Bots are apps. </a:t>
            </a:r>
          </a:p>
          <a:p>
            <a:endParaRPr lang="en-US" baseline="0" dirty="0"/>
          </a:p>
          <a:p>
            <a:r>
              <a:rPr lang="en-US" baseline="0" dirty="0"/>
              <a:t>They can:</a:t>
            </a:r>
          </a:p>
          <a:p>
            <a:pPr marL="171450" indent="-171450">
              <a:buFont typeface="Arial" panose="020B0604020202020204" pitchFamily="34" charset="0"/>
              <a:buChar char="•"/>
            </a:pPr>
            <a:r>
              <a:rPr lang="en-US" baseline="0" dirty="0"/>
              <a:t>Exist in different channels and across platforms.</a:t>
            </a:r>
          </a:p>
          <a:p>
            <a:pPr marL="171450" indent="-171450">
              <a:buFont typeface="Arial" panose="020B0604020202020204" pitchFamily="34" charset="0"/>
              <a:buChar char="•"/>
            </a:pPr>
            <a:r>
              <a:rPr lang="en-US" baseline="0" dirty="0"/>
              <a:t>Do anything from simple task automation like taking food orders to leveraging sophisticated deep learning </a:t>
            </a:r>
            <a:r>
              <a:rPr lang="en-US" baseline="0" dirty="0" err="1"/>
              <a:t>algos</a:t>
            </a:r>
            <a:r>
              <a:rPr lang="en-US" baseline="0" dirty="0"/>
              <a:t> as is used by </a:t>
            </a:r>
            <a:r>
              <a:rPr lang="en-US" baseline="0" dirty="0" err="1"/>
              <a:t>CaptionBot</a:t>
            </a:r>
            <a:r>
              <a:rPr lang="en-US" baseline="0" dirty="0"/>
              <a:t> (https://www.captionbot.ai/ which describes the contents of an image how a human would) and </a:t>
            </a:r>
            <a:r>
              <a:rPr lang="en-US" baseline="0" dirty="0" err="1"/>
              <a:t>otherAI-esque</a:t>
            </a:r>
            <a:r>
              <a:rPr lang="en-US" baseline="0" dirty="0"/>
              <a:t> capabilities. </a:t>
            </a:r>
          </a:p>
          <a:p>
            <a:endParaRPr lang="en-US" baseline="0" dirty="0"/>
          </a:p>
          <a:p>
            <a:r>
              <a:rPr lang="en-US" baseline="0" dirty="0"/>
              <a:t>What a bot can do is only limited to the APIs your bot uses.</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Bots don’t have to leverage the MS Bot Framework (e.g. </a:t>
            </a:r>
            <a:r>
              <a:rPr lang="en-US" baseline="0" dirty="0" err="1"/>
              <a:t>MimikerAlarm</a:t>
            </a:r>
            <a:r>
              <a:rPr lang="en-US" baseline="0" dirty="0"/>
              <a:t> </a:t>
            </a:r>
            <a:r>
              <a:rPr lang="x-none" dirty="0">
                <a:hlinkClick r:id="rId3"/>
              </a:rPr>
              <a:t>https://www.microsoft.com/cognitive-services/en-us/mimickeralarm</a:t>
            </a:r>
            <a:r>
              <a:rPr lang="en-US" dirty="0"/>
              <a:t>, an app for</a:t>
            </a:r>
            <a:r>
              <a:rPr lang="en-US" baseline="0" dirty="0"/>
              <a:t> waking you up</a:t>
            </a:r>
            <a:r>
              <a:rPr lang="en-US" dirty="0"/>
              <a:t>),</a:t>
            </a:r>
            <a:r>
              <a:rPr lang="en-US" baseline="0" dirty="0"/>
              <a:t> but the Framework makes dev and deploy much simpler and faster for.</a:t>
            </a:r>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1918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pPr>
            <a:r>
              <a:rPr lang="en-US" dirty="0"/>
              <a:t>Based</a:t>
            </a:r>
            <a:r>
              <a:rPr lang="en-US" baseline="0" dirty="0"/>
              <a:t> on </a:t>
            </a:r>
            <a:r>
              <a:rPr lang="en-US" dirty="0"/>
              <a:t>this blog post: http://willschenk.com/bot-design-patterns/?imm_mid=0e50a2&amp;cmp=em-data-na-na-newsltr_20160622 about different bot types and the definitions of these.</a:t>
            </a:r>
          </a:p>
          <a:p>
            <a:pPr defTabSz="950464">
              <a:spcAft>
                <a:spcPts val="346"/>
              </a:spcAft>
            </a:pPr>
            <a:endParaRPr lang="en-US" dirty="0"/>
          </a:p>
          <a:p>
            <a:pPr marL="228600" indent="-228600" defTabSz="950464">
              <a:spcAft>
                <a:spcPts val="346"/>
              </a:spcAft>
              <a:buAutoNum type="arabicPeriod"/>
            </a:pPr>
            <a:r>
              <a:rPr lang="en-US" dirty="0" err="1"/>
              <a:t>Notifier</a:t>
            </a:r>
            <a:r>
              <a:rPr lang="en-US" dirty="0"/>
              <a:t> - simply broadcast messages aka push</a:t>
            </a:r>
            <a:r>
              <a:rPr lang="en-US" baseline="0" dirty="0"/>
              <a:t> bot </a:t>
            </a:r>
            <a:r>
              <a:rPr lang="en-US" dirty="0"/>
              <a:t>e.g. ping me when there's a interesting tweet about Hadley</a:t>
            </a:r>
            <a:r>
              <a:rPr lang="en-US" baseline="0" dirty="0"/>
              <a:t> </a:t>
            </a:r>
            <a:r>
              <a:rPr lang="en-US" baseline="0" dirty="0" err="1"/>
              <a:t>Wickam</a:t>
            </a:r>
            <a:endParaRPr lang="en-US" dirty="0"/>
          </a:p>
          <a:p>
            <a:pPr marL="228600" marR="0" indent="-228600" algn="l" defTabSz="950464" rtl="0" eaLnBrk="1" fontAlgn="auto" latinLnBrk="0" hangingPunct="1">
              <a:lnSpc>
                <a:spcPct val="90000"/>
              </a:lnSpc>
              <a:spcBef>
                <a:spcPts val="0"/>
              </a:spcBef>
              <a:spcAft>
                <a:spcPts val="346"/>
              </a:spcAft>
              <a:buClrTx/>
              <a:buSzTx/>
              <a:buFontTx/>
              <a:buAutoNum type="arabicPeriod"/>
              <a:tabLst/>
              <a:defRPr/>
            </a:pPr>
            <a:r>
              <a:rPr lang="en-US" dirty="0"/>
              <a:t>Reactor - reacts to messages on service, but doesn’t persist anything (message, user state, location)</a:t>
            </a:r>
            <a:r>
              <a:rPr lang="en-US" baseline="0" dirty="0"/>
              <a:t> </a:t>
            </a:r>
            <a:r>
              <a:rPr lang="en-US" dirty="0"/>
              <a:t>e.g. send me the stock price for a stock I specify, but don't remember me or what I say</a:t>
            </a:r>
          </a:p>
          <a:p>
            <a:pPr marL="228600" indent="-228600" defTabSz="950464">
              <a:spcAft>
                <a:spcPts val="346"/>
              </a:spcAft>
              <a:buAutoNum type="arabicPeriod"/>
            </a:pPr>
            <a:r>
              <a:rPr lang="en-US" dirty="0"/>
              <a:t>Responder - reacts to messages on service, persists message and knows who</a:t>
            </a:r>
            <a:r>
              <a:rPr lang="en-US" baseline="0" dirty="0"/>
              <a:t> I am</a:t>
            </a:r>
            <a:r>
              <a:rPr lang="en-US" dirty="0"/>
              <a:t> e.g. send me today's weather forecast for a city, use my user name on this channel, and remember what cities I choose</a:t>
            </a:r>
          </a:p>
          <a:p>
            <a:pPr marL="228600" indent="-228600" defTabSz="950464">
              <a:spcAft>
                <a:spcPts val="346"/>
              </a:spcAft>
              <a:buAutoNum type="arabicPeriod"/>
            </a:pPr>
            <a:r>
              <a:rPr lang="en-US" dirty="0"/>
              <a:t>Conversationalist – reacts</a:t>
            </a:r>
            <a:r>
              <a:rPr lang="en-US" baseline="0" dirty="0"/>
              <a:t> to messages, persists messages, knows who I am, knows about the “place” I’m at (channel, room,…), knows the state of the conversation e.g. </a:t>
            </a:r>
            <a:r>
              <a:rPr lang="en-US" dirty="0"/>
              <a:t>send me today's weather forecast for a city, use my user name on this channel, remember what cities I choose, format it nicely for this channel, and if the conversation is old, archive it and send as email.</a:t>
            </a:r>
          </a:p>
          <a:p>
            <a:pPr defTabSz="950464">
              <a:spcAft>
                <a:spcPts val="346"/>
              </a:spcAft>
            </a:pPr>
            <a:endParaRPr lang="en-US" dirty="0"/>
          </a:p>
          <a:p>
            <a:pPr defTabSz="950464">
              <a:spcAft>
                <a:spcPts val="346"/>
              </a:spcAft>
            </a:pPr>
            <a:r>
              <a:rPr lang="en-US" dirty="0"/>
              <a:t>From “Bot Design Patterns”:  Questions that help us formulate what kind of bot we might want or need:</a:t>
            </a:r>
          </a:p>
          <a:p>
            <a:pPr defTabSz="950464">
              <a:spcAft>
                <a:spcPts val="346"/>
              </a:spcAft>
            </a:pPr>
            <a:r>
              <a:rPr lang="en-US" dirty="0"/>
              <a:t>Do they react to messages? </a:t>
            </a:r>
          </a:p>
          <a:p>
            <a:pPr defTabSz="950464">
              <a:spcAft>
                <a:spcPts val="346"/>
              </a:spcAft>
            </a:pPr>
            <a:r>
              <a:rPr lang="en-US" dirty="0"/>
              <a:t>Do they know who they are talking to? </a:t>
            </a:r>
          </a:p>
          <a:p>
            <a:pPr defTabSz="950464">
              <a:spcAft>
                <a:spcPts val="346"/>
              </a:spcAft>
            </a:pPr>
            <a:r>
              <a:rPr lang="en-US" dirty="0"/>
              <a:t>Can they learn from what was said? </a:t>
            </a:r>
          </a:p>
          <a:p>
            <a:pPr defTabSz="950464">
              <a:spcAft>
                <a:spcPts val="346"/>
              </a:spcAft>
            </a:pPr>
            <a:r>
              <a:rPr lang="en-US" dirty="0"/>
              <a:t>Do they know where the conversation is taking place? </a:t>
            </a:r>
          </a:p>
          <a:p>
            <a:pPr defTabSz="950464">
              <a:spcAft>
                <a:spcPts val="346"/>
              </a:spcAft>
            </a:pPr>
            <a:r>
              <a:rPr lang="en-US" dirty="0"/>
              <a:t>Do they remember the overall conversation?</a:t>
            </a:r>
          </a:p>
          <a:p>
            <a:pPr defTabSz="950464">
              <a:spcAft>
                <a:spcPts val="346"/>
              </a:spcAft>
            </a:pPr>
            <a:endParaRPr lang="en-US" dirty="0"/>
          </a:p>
          <a:p>
            <a:pPr defTabSz="950464">
              <a:spcAft>
                <a:spcPts val="346"/>
              </a:spcAft>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838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Start by asking what problem are we trying to solve. Refine until it looks like a tangible problem and not “magic”</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Ask how a bot will be a better experience. User experience is EVERYTHING</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Avoid too much natural language. Careful with unrealistic expectations. Natural language recognition is limited. Menus work great. Commands work great. Buttons, etc. </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You can only analyze and improve your bot if you’re collecting metrics for it</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Iterate, improve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90403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https://docs.botframework.com/en-us/directory/best-practices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may have been in your mind before</a:t>
            </a:r>
            <a:r>
              <a:rPr lang="en-US" baseline="0" dirty="0"/>
              <a:t> this tutorial. </a:t>
            </a:r>
            <a:r>
              <a:rPr lang="en-US" dirty="0"/>
              <a:t>Ethical and societal considerations as well in an article by Satya Nadella: https://www.linkedin.com/pulse/partnership-future-how-humans-ai-can-work-together-solve-nadella</a:t>
            </a:r>
            <a:r>
              <a:rPr lang="en-US" baseline="0" dirty="0"/>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02ADDEA-1593-4BF6-82FC-4D1690AE5C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11/27/2016 8:28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73577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426572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7557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704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3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62363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529342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94275224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5938261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9540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029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654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2" name="TextBox 1"/>
          <p:cNvSpPr txBox="1"/>
          <p:nvPr userDrawn="1"/>
        </p:nvSpPr>
        <p:spPr>
          <a:xfrm>
            <a:off x="288989" y="6072576"/>
            <a:ext cx="1831938"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buildtour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851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35176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7899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25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92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201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5182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940045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0607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7778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 – For</a:t>
            </a:r>
            <a:r>
              <a:rPr lang="en-US" sz="816" baseline="0" dirty="0">
                <a:solidFill>
                  <a:srgbClr val="666666"/>
                </a:solidFill>
              </a:rPr>
              <a:t> Use Under NDA Only</a:t>
            </a:r>
            <a:endParaRPr lang="en-US" sz="816"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197488694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8912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35" y="-635"/>
            <a:ext cx="12435840" cy="6995160"/>
          </a:xfrm>
          <a:prstGeom prst="rect">
            <a:avLst/>
          </a:prstGeom>
        </p:spPr>
      </p:pic>
      <p:sp>
        <p:nvSpPr>
          <p:cNvPr id="2" name="Rectangle 1"/>
          <p:cNvSpPr/>
          <p:nvPr userDrawn="1"/>
        </p:nvSpPr>
        <p:spPr bwMode="auto">
          <a:xfrm>
            <a:off x="5757797" y="2145699"/>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761101" y="2145699"/>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59449" y="3974479"/>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1477" y="6164262"/>
            <a:ext cx="1686560" cy="363259"/>
          </a:xfrm>
          <a:prstGeom prst="rect">
            <a:avLst/>
          </a:prstGeom>
        </p:spPr>
      </p:pic>
    </p:spTree>
    <p:extLst>
      <p:ext uri="{BB962C8B-B14F-4D97-AF65-F5344CB8AC3E}">
        <p14:creationId xmlns:p14="http://schemas.microsoft.com/office/powerpoint/2010/main" val="165029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97" y="6164262"/>
            <a:ext cx="1686560" cy="363259"/>
          </a:xfrm>
          <a:prstGeom prst="rect">
            <a:avLst/>
          </a:prstGeom>
        </p:spPr>
      </p:pic>
    </p:spTree>
    <p:extLst>
      <p:ext uri="{BB962C8B-B14F-4D97-AF65-F5344CB8AC3E}">
        <p14:creationId xmlns:p14="http://schemas.microsoft.com/office/powerpoint/2010/main" val="210903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sp>
        <p:nvSpPr>
          <p:cNvPr id="10" name="Rectangle 9"/>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3059821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28247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63561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4349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64481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70823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228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036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424883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59940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2489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317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89552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8325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46495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171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76724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575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063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14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63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954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237" y="3145040"/>
            <a:ext cx="3278492" cy="704445"/>
          </a:xfrm>
          <a:prstGeom prst="rect">
            <a:avLst/>
          </a:prstGeom>
        </p:spPr>
      </p:pic>
    </p:spTree>
    <p:extLst>
      <p:ext uri="{BB962C8B-B14F-4D97-AF65-F5344CB8AC3E}">
        <p14:creationId xmlns:p14="http://schemas.microsoft.com/office/powerpoint/2010/main" val="1926645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9589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a:prstGeom prst="rect">
            <a:avLst/>
          </a:prstGeom>
        </p:spPr>
        <p:txBody>
          <a:bodyPr/>
          <a:lstStyle>
            <a:lvl1pPr marL="0" indent="0">
              <a:buNone/>
              <a:defRPr/>
            </a:lvl1pPr>
          </a:lstStyle>
          <a:p>
            <a:endParaRPr lang="en-US" dirty="0"/>
          </a:p>
        </p:txBody>
      </p:sp>
      <p:sp>
        <p:nvSpPr>
          <p:cNvPr id="5" name="Title 4"/>
          <p:cNvSpPr>
            <a:spLocks noGrp="1"/>
          </p:cNvSpPr>
          <p:nvPr>
            <p:ph type="title"/>
          </p:nvPr>
        </p:nvSpPr>
        <p:spPr>
          <a:xfrm>
            <a:off x="274320" y="307608"/>
            <a:ext cx="54867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4"/>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720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4201305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7001380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11/27/2016</a:t>
            </a:fld>
            <a:endParaRPr lang="en-US" kern="0"/>
          </a:p>
        </p:txBody>
      </p:sp>
      <p:sp>
        <p:nvSpPr>
          <p:cNvPr id="4" name="Footer Placeholder 3"/>
          <p:cNvSpPr>
            <a:spLocks noGrp="1"/>
          </p:cNvSpPr>
          <p:nvPr>
            <p:ph type="ftr" sz="quarter" idx="11"/>
          </p:nvPr>
        </p:nvSpPr>
        <p:spPr/>
        <p:txBody>
          <a:bodyPr/>
          <a:lstStyle/>
          <a:p>
            <a:pPr defTabSz="932418"/>
            <a:endParaRPr lang="en-US" kern="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32297280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32670253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22754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54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2980027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515593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950474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21478380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23163426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234189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11/27/2016</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414764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941578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27988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1211263"/>
            <a:ext cx="8229536" cy="1828800"/>
          </a:xfrm>
          <a:solidFill>
            <a:schemeClr val="accent2"/>
          </a:solidFill>
        </p:spPr>
        <p:txBody>
          <a:bodyPr lIns="146304" tIns="91440" rIns="146304" bIns="91440" anchor="t" anchorCtr="0"/>
          <a:lstStyle>
            <a:lvl1pPr>
              <a:defRPr sz="5399" b="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4"/>
            <a:ext cx="8231188" cy="1142999"/>
          </a:xfrm>
          <a:solidFill>
            <a:schemeClr val="accent2"/>
          </a:solidFill>
        </p:spPr>
        <p:txBody>
          <a:bodyPr tIns="109728" bIns="109728">
            <a:noAutofit/>
          </a:bodyPr>
          <a:lstStyle>
            <a:lvl1pPr marL="0" indent="0">
              <a:spcBef>
                <a:spcPts val="0"/>
              </a:spcBef>
              <a:buNone/>
              <a:defRPr sz="3599">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73050" y="4183063"/>
            <a:ext cx="8231188" cy="1219201"/>
          </a:xfrm>
          <a:solidFill>
            <a:schemeClr val="accent2"/>
          </a:solidFill>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32418"/>
            <a:fld id="{7E4C3AA8-5CC5-455F-9567-72E6AB2AEB6E}" type="datetimeFigureOut">
              <a:rPr lang="en-US" kern="0" smtClean="0"/>
              <a:pPr defTabSz="932418"/>
              <a:t>11/27/2016</a:t>
            </a:fld>
            <a:endParaRPr lang="en-US" kern="0"/>
          </a:p>
        </p:txBody>
      </p:sp>
      <p:sp>
        <p:nvSpPr>
          <p:cNvPr id="5" name="Slide Number Placeholder 4"/>
          <p:cNvSpPr>
            <a:spLocks noGrp="1"/>
          </p:cNvSpPr>
          <p:nvPr>
            <p:ph type="sldNum" sz="quarter" idx="18"/>
          </p:nvPr>
        </p:nvSpPr>
        <p:spPr/>
        <p:txBody>
          <a:bodyPr/>
          <a:lstStyle/>
          <a:p>
            <a:pPr defTabSz="932418"/>
            <a:fld id="{6BA20098-320B-459E-801E-54E5791438C8}" type="slidenum">
              <a:rPr lang="en-US" kern="0" smtClean="0"/>
              <a:pPr defTabSz="932418"/>
              <a:t>‹#›</a:t>
            </a:fld>
            <a:endParaRPr lang="en-US" kern="0"/>
          </a:p>
        </p:txBody>
      </p:sp>
      <p:sp>
        <p:nvSpPr>
          <p:cNvPr id="4" name="Footer Placeholder 3"/>
          <p:cNvSpPr>
            <a:spLocks noGrp="1"/>
          </p:cNvSpPr>
          <p:nvPr>
            <p:ph type="ftr" sz="quarter" idx="17"/>
          </p:nvPr>
        </p:nvSpPr>
        <p:spPr/>
        <p:txBody>
          <a:bodyPr/>
          <a:lstStyle/>
          <a:p>
            <a:pPr defTabSz="932418"/>
            <a:r>
              <a:rPr lang="en-US" kern="0"/>
              <a:t>https://aka.ms/odscbots</a:t>
            </a:r>
            <a:endParaRPr lang="en-US" kern="0" dirty="0"/>
          </a:p>
        </p:txBody>
      </p:sp>
    </p:spTree>
    <p:extLst>
      <p:ext uri="{BB962C8B-B14F-4D97-AF65-F5344CB8AC3E}">
        <p14:creationId xmlns:p14="http://schemas.microsoft.com/office/powerpoint/2010/main" val="179510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285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11/27/2016</a:t>
            </a:fld>
            <a:endParaRPr lang="en-US" kern="0"/>
          </a:p>
        </p:txBody>
      </p:sp>
      <p:sp>
        <p:nvSpPr>
          <p:cNvPr id="4" name="Footer Placeholder 3"/>
          <p:cNvSpPr>
            <a:spLocks noGrp="1"/>
          </p:cNvSpPr>
          <p:nvPr>
            <p:ph type="ftr" sz="quarter" idx="11"/>
          </p:nvPr>
        </p:nvSpPr>
        <p:spPr/>
        <p:txBody>
          <a:bodyPr/>
          <a:lstStyle/>
          <a:p>
            <a:pPr defTabSz="932418"/>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11973179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11/27/2016</a:t>
            </a:fld>
            <a:endParaRPr lang="en-US" kern="0"/>
          </a:p>
        </p:txBody>
      </p:sp>
      <p:sp>
        <p:nvSpPr>
          <p:cNvPr id="3" name="Footer Placeholder 2"/>
          <p:cNvSpPr>
            <a:spLocks noGrp="1"/>
          </p:cNvSpPr>
          <p:nvPr>
            <p:ph type="ftr" sz="quarter" idx="11"/>
          </p:nvPr>
        </p:nvSpPr>
        <p:spPr/>
        <p:txBody>
          <a:bodyPr/>
          <a:lstStyle/>
          <a:p>
            <a:pPr defTabSz="932418"/>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19040206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58086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84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1474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0492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heme" Target="../theme/theme2.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79446881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1" r:id="rId28"/>
    <p:sldLayoutId id="2147484332"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8516878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59573"/>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592262"/>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11/27/2016</a:t>
            </a:fld>
            <a:endParaRPr lang="en-US" kern="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66737397"/>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80" r:id="rId15"/>
    <p:sldLayoutId id="2147484381" r:id="rId16"/>
    <p:sldLayoutId id="2147484382" r:id="rId17"/>
    <p:sldLayoutId id="2147484384" r:id="rId18"/>
    <p:sldLayoutId id="2147484385" r:id="rId19"/>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6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customXml" Target="../ink/ink7.xml"/><Relationship Id="rId18" Type="http://schemas.openxmlformats.org/officeDocument/2006/relationships/customXml" Target="../ink/ink10.xml"/><Relationship Id="rId3" Type="http://schemas.openxmlformats.org/officeDocument/2006/relationships/image" Target="../media/image29.jpeg"/><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customXml" Target="../ink/ink9.xml"/><Relationship Id="rId2" Type="http://schemas.openxmlformats.org/officeDocument/2006/relationships/notesSlide" Target="../notesSlides/notesSlide15.xml"/><Relationship Id="rId16" Type="http://schemas.openxmlformats.org/officeDocument/2006/relationships/image" Target="../media/image35.png"/><Relationship Id="rId1" Type="http://schemas.openxmlformats.org/officeDocument/2006/relationships/slideLayout" Target="../slideLayouts/slideLayout67.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31.png"/><Relationship Id="rId15" Type="http://schemas.openxmlformats.org/officeDocument/2006/relationships/customXml" Target="../ink/ink8.xml"/><Relationship Id="rId10" Type="http://schemas.openxmlformats.org/officeDocument/2006/relationships/image" Target="../media/image33.png"/><Relationship Id="rId19" Type="http://schemas.openxmlformats.org/officeDocument/2006/relationships/customXml" Target="../ink/ink11.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5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6.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Building Intelligent Applications using Bot Framework</a:t>
            </a:r>
          </a:p>
        </p:txBody>
      </p:sp>
      <p:sp>
        <p:nvSpPr>
          <p:cNvPr id="5" name="Text Placeholder 4"/>
          <p:cNvSpPr>
            <a:spLocks noGrp="1"/>
          </p:cNvSpPr>
          <p:nvPr>
            <p:ph type="body" sz="quarter" idx="15"/>
          </p:nvPr>
        </p:nvSpPr>
        <p:spPr/>
        <p:txBody>
          <a:bodyPr/>
          <a:lstStyle/>
          <a:p>
            <a:r>
              <a:rPr lang="en-US" dirty="0"/>
              <a:t>Speaker: Anusua Trivedi</a:t>
            </a:r>
          </a:p>
        </p:txBody>
      </p:sp>
    </p:spTree>
    <p:extLst>
      <p:ext uri="{BB962C8B-B14F-4D97-AF65-F5344CB8AC3E}">
        <p14:creationId xmlns:p14="http://schemas.microsoft.com/office/powerpoint/2010/main" val="357444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2178545"/>
          </a:xfrm>
        </p:spPr>
        <p:txBody>
          <a:bodyPr/>
          <a:lstStyle/>
          <a:p>
            <a:r>
              <a:rPr lang="en-US" dirty="0"/>
              <a:t>Here enters the Bot Framework</a:t>
            </a:r>
          </a:p>
        </p:txBody>
      </p:sp>
    </p:spTree>
    <p:extLst>
      <p:ext uri="{BB962C8B-B14F-4D97-AF65-F5344CB8AC3E}">
        <p14:creationId xmlns:p14="http://schemas.microsoft.com/office/powerpoint/2010/main" val="39445779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Benefits of the Bot Framework	</a:t>
            </a:r>
          </a:p>
        </p:txBody>
      </p:sp>
      <p:sp>
        <p:nvSpPr>
          <p:cNvPr id="3" name="Text Placeholder 2"/>
          <p:cNvSpPr>
            <a:spLocks noGrp="1"/>
          </p:cNvSpPr>
          <p:nvPr>
            <p:ph idx="1"/>
          </p:nvPr>
        </p:nvSpPr>
        <p:spPr>
          <a:xfrm>
            <a:off x="275481" y="1213175"/>
            <a:ext cx="11885514" cy="5483800"/>
          </a:xfrm>
        </p:spPr>
        <p:txBody>
          <a:bodyPr>
            <a:normAutofit fontScale="92500" lnSpcReduction="20000"/>
          </a:bodyPr>
          <a:lstStyle/>
          <a:p>
            <a:r>
              <a:rPr lang="en-US" sz="3599" b="1" dirty="0">
                <a:solidFill>
                  <a:srgbClr val="00B050"/>
                </a:solidFill>
              </a:rPr>
              <a:t>For developers</a:t>
            </a:r>
          </a:p>
          <a:p>
            <a:pPr lvl="1"/>
            <a:r>
              <a:rPr lang="en-US" dirty="0"/>
              <a:t>Bots are more capable nowadays so more functions</a:t>
            </a:r>
          </a:p>
          <a:p>
            <a:pPr lvl="1"/>
            <a:r>
              <a:rPr lang="en-US" dirty="0"/>
              <a:t>Bot Builder SDKs or custom code – you have choices</a:t>
            </a:r>
          </a:p>
          <a:p>
            <a:pPr lvl="1"/>
            <a:r>
              <a:rPr lang="en-US" dirty="0"/>
              <a:t>Faster testing, dev and deployment</a:t>
            </a:r>
          </a:p>
          <a:p>
            <a:pPr lvl="1"/>
            <a:r>
              <a:rPr lang="en-US" dirty="0"/>
              <a:t>Easy integration with the cloud</a:t>
            </a:r>
          </a:p>
          <a:p>
            <a:pPr lvl="1"/>
            <a:r>
              <a:rPr lang="en-US" dirty="0"/>
              <a:t>Growing community</a:t>
            </a:r>
          </a:p>
          <a:p>
            <a:r>
              <a:rPr lang="en-US" sz="3599" b="1" dirty="0">
                <a:solidFill>
                  <a:srgbClr val="FFC000"/>
                </a:solidFill>
              </a:rPr>
              <a:t>For end users</a:t>
            </a:r>
          </a:p>
          <a:p>
            <a:pPr lvl="1"/>
            <a:r>
              <a:rPr lang="en-US" dirty="0"/>
              <a:t>User choice of channels</a:t>
            </a:r>
          </a:p>
          <a:p>
            <a:pPr lvl="1"/>
            <a:r>
              <a:rPr lang="en-US" dirty="0"/>
              <a:t>Users have trust and control of their data</a:t>
            </a:r>
          </a:p>
          <a:p>
            <a:pPr lvl="1"/>
            <a:r>
              <a:rPr lang="en-US" dirty="0"/>
              <a:t>New experiences</a:t>
            </a:r>
          </a:p>
          <a:p>
            <a:r>
              <a:rPr lang="en-US" sz="3599" b="1" dirty="0">
                <a:solidFill>
                  <a:srgbClr val="E3008C"/>
                </a:solidFill>
              </a:rPr>
              <a:t>For businesses</a:t>
            </a:r>
          </a:p>
          <a:p>
            <a:pPr lvl="1"/>
            <a:r>
              <a:rPr lang="en-US" dirty="0"/>
              <a:t>Broad access to their customers and new experience</a:t>
            </a:r>
          </a:p>
          <a:p>
            <a:pPr lvl="1"/>
            <a:r>
              <a:rPr lang="en-US" dirty="0"/>
              <a:t>Reduced cost of development</a:t>
            </a:r>
          </a:p>
          <a:p>
            <a:pPr lvl="1"/>
            <a:r>
              <a:rPr lang="en-US" dirty="0"/>
              <a:t>High quality bots</a:t>
            </a:r>
          </a:p>
        </p:txBody>
      </p:sp>
    </p:spTree>
    <p:extLst>
      <p:ext uri="{BB962C8B-B14F-4D97-AF65-F5344CB8AC3E}">
        <p14:creationId xmlns:p14="http://schemas.microsoft.com/office/powerpoint/2010/main" val="243230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99730" y="1393172"/>
            <a:ext cx="6993533" cy="4192312"/>
          </a:xfrm>
          <a:prstGeom prst="rect">
            <a:avLst/>
          </a:prstGeom>
          <a:solidFill>
            <a:srgbClr val="32145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Bot Builder SDK</a:t>
            </a:r>
          </a:p>
        </p:txBody>
      </p:sp>
      <p:sp>
        <p:nvSpPr>
          <p:cNvPr id="23" name="Rectangle 22"/>
          <p:cNvSpPr/>
          <p:nvPr/>
        </p:nvSpPr>
        <p:spPr bwMode="auto">
          <a:xfrm rot="5400000">
            <a:off x="2843896" y="1401954"/>
            <a:ext cx="6993533" cy="4174747"/>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kern="0" dirty="0">
              <a:gradFill>
                <a:gsLst>
                  <a:gs pos="0">
                    <a:srgbClr val="FFFFFF"/>
                  </a:gs>
                  <a:gs pos="100000">
                    <a:srgbClr val="FFFFFF"/>
                  </a:gs>
                </a:gsLst>
                <a:lin ang="5400000" scaled="0"/>
              </a:gradFill>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algn="ctr" defTabSz="914224">
              <a:lnSpc>
                <a:spcPct val="90000"/>
              </a:lnSpc>
            </a:pPr>
            <a:r>
              <a:rPr lang="en-US" sz="28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Publish</a:t>
            </a:r>
          </a:p>
        </p:txBody>
      </p:sp>
    </p:spTree>
    <p:extLst>
      <p:ext uri="{BB962C8B-B14F-4D97-AF65-F5344CB8AC3E}">
        <p14:creationId xmlns:p14="http://schemas.microsoft.com/office/powerpoint/2010/main" val="39536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Builder: Development Kits and REST</a:t>
            </a:r>
          </a:p>
        </p:txBody>
      </p:sp>
      <p:sp>
        <p:nvSpPr>
          <p:cNvPr id="2" name="Text Placeholder 1"/>
          <p:cNvSpPr>
            <a:spLocks noGrp="1"/>
          </p:cNvSpPr>
          <p:nvPr>
            <p:ph idx="1"/>
          </p:nvPr>
        </p:nvSpPr>
        <p:spPr>
          <a:xfrm>
            <a:off x="627200" y="1592262"/>
            <a:ext cx="5133837" cy="4437962"/>
          </a:xfrm>
        </p:spPr>
        <p:txBody>
          <a:bodyPr/>
          <a:lstStyle/>
          <a:p>
            <a:pPr marL="0" indent="0">
              <a:buNone/>
            </a:pPr>
            <a:r>
              <a:rPr lang="en-US" u="sng" dirty="0"/>
              <a:t>Bot Builder SDKs for:</a:t>
            </a:r>
          </a:p>
          <a:p>
            <a:r>
              <a:rPr lang="en-US" dirty="0"/>
              <a:t>.NET framework for C#</a:t>
            </a:r>
          </a:p>
          <a:p>
            <a:r>
              <a:rPr lang="en-US" dirty="0"/>
              <a:t>Node.js</a:t>
            </a:r>
          </a:p>
          <a:p>
            <a:pPr marL="0" indent="0">
              <a:buNone/>
            </a:pPr>
            <a:endParaRPr lang="en-US" dirty="0"/>
          </a:p>
          <a:p>
            <a:pPr marL="0" indent="0">
              <a:buNone/>
            </a:pPr>
            <a:r>
              <a:rPr lang="en-US" u="sng" dirty="0"/>
              <a:t>And there’s also</a:t>
            </a:r>
          </a:p>
          <a:p>
            <a:r>
              <a:rPr lang="en-US" dirty="0"/>
              <a:t>REST and REST State APIs</a:t>
            </a:r>
          </a:p>
        </p:txBody>
      </p:sp>
      <p:pic>
        <p:nvPicPr>
          <p:cNvPr id="4" name="Picture 3"/>
          <p:cNvPicPr>
            <a:picLocks noChangeAspect="1"/>
          </p:cNvPicPr>
          <p:nvPr/>
        </p:nvPicPr>
        <p:blipFill>
          <a:blip r:embed="rId3"/>
          <a:stretch>
            <a:fillRect/>
          </a:stretch>
        </p:blipFill>
        <p:spPr>
          <a:xfrm>
            <a:off x="6096076" y="3954462"/>
            <a:ext cx="6242559" cy="2937088"/>
          </a:xfrm>
          <a:prstGeom prst="rect">
            <a:avLst/>
          </a:prstGeom>
        </p:spPr>
      </p:pic>
    </p:spTree>
    <p:extLst>
      <p:ext uri="{BB962C8B-B14F-4D97-AF65-F5344CB8AC3E}">
        <p14:creationId xmlns:p14="http://schemas.microsoft.com/office/powerpoint/2010/main" val="528137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407" y="316510"/>
            <a:ext cx="11078230" cy="1351952"/>
          </a:xfrm>
        </p:spPr>
        <p:txBody>
          <a:bodyPr/>
          <a:lstStyle/>
          <a:p>
            <a:r>
              <a:rPr lang="en-US" dirty="0"/>
              <a:t>Developer Portal:  what registration does for you</a:t>
            </a:r>
          </a:p>
        </p:txBody>
      </p:sp>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Tree>
    <p:extLst>
      <p:ext uri="{BB962C8B-B14F-4D97-AF65-F5344CB8AC3E}">
        <p14:creationId xmlns:p14="http://schemas.microsoft.com/office/powerpoint/2010/main" val="391068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a:t>
            </a:r>
          </a:p>
        </p:txBody>
      </p:sp>
      <p:sp>
        <p:nvSpPr>
          <p:cNvPr id="4" name="Text Placeholder 3"/>
          <p:cNvSpPr>
            <a:spLocks noGrp="1"/>
          </p:cNvSpPr>
          <p:nvPr>
            <p:ph type="body" sz="quarter" idx="10"/>
          </p:nvPr>
        </p:nvSpPr>
        <p:spPr>
          <a:xfrm>
            <a:off x="427037" y="5630862"/>
            <a:ext cx="11885514" cy="1034186"/>
          </a:xfrm>
        </p:spPr>
        <p:txBody>
          <a:bodyPr>
            <a:normAutofit fontScale="77500" lnSpcReduction="20000"/>
          </a:bodyPr>
          <a:lstStyle/>
          <a:p>
            <a:pPr marL="457200" indent="-457200">
              <a:buFont typeface="Arial" panose="020B0604020202020204" pitchFamily="34" charset="0"/>
              <a:buChar char="•"/>
            </a:pPr>
            <a:r>
              <a:rPr lang="en-US" dirty="0"/>
              <a:t>This data is currently stored for free for you within the Bot Framework State Service.</a:t>
            </a:r>
          </a:p>
          <a:p>
            <a:pPr marL="457200" indent="-457200">
              <a:buFont typeface="Arial" panose="020B0604020202020204" pitchFamily="34" charset="0"/>
              <a:buChar char="•"/>
            </a:pPr>
            <a:r>
              <a:rPr lang="en-US" dirty="0"/>
              <a:t>However, you may bring in your own data source (format:  key-value store)</a:t>
            </a:r>
          </a:p>
        </p:txBody>
      </p:sp>
      <p:sp>
        <p:nvSpPr>
          <p:cNvPr id="5" name="TextBox 4"/>
          <p:cNvSpPr txBox="1"/>
          <p:nvPr/>
        </p:nvSpPr>
        <p:spPr>
          <a:xfrm>
            <a:off x="724216" y="2106106"/>
            <a:ext cx="2065224" cy="659067"/>
          </a:xfrm>
          <a:prstGeom prst="rect">
            <a:avLst/>
          </a:prstGeom>
          <a:noFill/>
        </p:spPr>
        <p:txBody>
          <a:bodyPr wrap="none" rtlCol="0">
            <a:spAutoFit/>
          </a:bodyPr>
          <a:lstStyle/>
          <a:p>
            <a:pPr defTabSz="914224"/>
            <a:r>
              <a:rPr lang="en-US" sz="3599" kern="0" dirty="0">
                <a:solidFill>
                  <a:sysClr val="windowText" lastClr="000000"/>
                </a:solidFill>
              </a:rPr>
              <a:t>User data</a:t>
            </a:r>
          </a:p>
        </p:txBody>
      </p:sp>
      <p:sp>
        <p:nvSpPr>
          <p:cNvPr id="6" name="TextBox 5"/>
          <p:cNvSpPr txBox="1"/>
          <p:nvPr/>
        </p:nvSpPr>
        <p:spPr>
          <a:xfrm>
            <a:off x="3170237" y="1820862"/>
            <a:ext cx="2742810" cy="1223962"/>
          </a:xfrm>
          <a:prstGeom prst="rect">
            <a:avLst/>
          </a:prstGeom>
          <a:noFill/>
        </p:spPr>
        <p:txBody>
          <a:bodyPr wrap="square" rtlCol="0">
            <a:spAutoFit/>
          </a:bodyPr>
          <a:lstStyle/>
          <a:p>
            <a:pPr algn="ctr" defTabSz="914224"/>
            <a:r>
              <a:rPr lang="en-US" sz="3599" kern="0" dirty="0">
                <a:solidFill>
                  <a:sysClr val="windowText" lastClr="000000"/>
                </a:solidFill>
              </a:rPr>
              <a:t>Conversation data</a:t>
            </a:r>
          </a:p>
        </p:txBody>
      </p:sp>
      <p:sp>
        <p:nvSpPr>
          <p:cNvPr id="7" name="TextBox 6"/>
          <p:cNvSpPr txBox="1"/>
          <p:nvPr/>
        </p:nvSpPr>
        <p:spPr>
          <a:xfrm>
            <a:off x="6523037" y="1538414"/>
            <a:ext cx="2742810" cy="1788858"/>
          </a:xfrm>
          <a:prstGeom prst="rect">
            <a:avLst/>
          </a:prstGeom>
          <a:noFill/>
        </p:spPr>
        <p:txBody>
          <a:bodyPr wrap="square" rtlCol="0">
            <a:spAutoFit/>
          </a:bodyPr>
          <a:lstStyle/>
          <a:p>
            <a:pPr algn="ctr" defTabSz="914224"/>
            <a:r>
              <a:rPr lang="en-US" sz="3599" kern="0" dirty="0">
                <a:solidFill>
                  <a:sysClr val="windowText" lastClr="000000"/>
                </a:solidFill>
              </a:rPr>
              <a:t>User-conversation data</a:t>
            </a:r>
          </a:p>
        </p:txBody>
      </p:sp>
      <p:sp>
        <p:nvSpPr>
          <p:cNvPr id="8" name="TextBox 7"/>
          <p:cNvSpPr txBox="1"/>
          <p:nvPr/>
        </p:nvSpPr>
        <p:spPr>
          <a:xfrm>
            <a:off x="9685653" y="2103309"/>
            <a:ext cx="2406428" cy="646203"/>
          </a:xfrm>
          <a:prstGeom prst="rect">
            <a:avLst/>
          </a:prstGeom>
          <a:noFill/>
        </p:spPr>
        <p:txBody>
          <a:bodyPr wrap="none" rtlCol="0">
            <a:spAutoFit/>
          </a:bodyPr>
          <a:lstStyle/>
          <a:p>
            <a:pPr defTabSz="914224"/>
            <a:r>
              <a:rPr lang="en-US" sz="3599" kern="0" dirty="0">
                <a:solidFill>
                  <a:sysClr val="windowText" lastClr="000000"/>
                </a:solidFill>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81" y="2901165"/>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0" y="3219348"/>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50" y="3561794"/>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50" y="3857106"/>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65172" y="3200008"/>
              <a:ext cx="795010" cy="730248"/>
            </p14:xfrm>
          </p:contentPart>
        </mc:Choice>
        <mc:Fallback xmlns="">
          <p:pic>
            <p:nvPicPr>
              <p:cNvPr id="22" name="Ink 21"/>
              <p:cNvPicPr/>
              <p:nvPr/>
            </p:nvPicPr>
            <p:blipFill>
              <a:blip r:embed="rId5"/>
              <a:stretch>
                <a:fillRect/>
              </a:stretch>
            </p:blipFill>
            <p:spPr>
              <a:xfrm>
                <a:off x="3253295" y="3188131"/>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977923" y="3248465"/>
              <a:ext cx="795010" cy="730248"/>
            </p14:xfrm>
          </p:contentPart>
        </mc:Choice>
        <mc:Fallback xmlns="">
          <p:pic>
            <p:nvPicPr>
              <p:cNvPr id="27" name="Ink 26"/>
              <p:cNvPicPr/>
              <p:nvPr/>
            </p:nvPicPr>
            <p:blipFill>
              <a:blip r:embed="rId5"/>
              <a:stretch>
                <a:fillRect/>
              </a:stretch>
            </p:blipFill>
            <p:spPr>
              <a:xfrm>
                <a:off x="4966046" y="3236588"/>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22637" y="4415435"/>
              <a:ext cx="795010" cy="730248"/>
            </p14:xfrm>
          </p:contentPart>
        </mc:Choice>
        <mc:Fallback xmlns="">
          <p:pic>
            <p:nvPicPr>
              <p:cNvPr id="28" name="Ink 27"/>
              <p:cNvPicPr/>
              <p:nvPr/>
            </p:nvPicPr>
            <p:blipFill>
              <a:blip r:embed="rId8"/>
              <a:stretch>
                <a:fillRect/>
              </a:stretch>
            </p:blipFill>
            <p:spPr>
              <a:xfrm>
                <a:off x="3310760" y="4403564"/>
                <a:ext cx="818763" cy="75399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5011995" y="4421579"/>
              <a:ext cx="795010" cy="730248"/>
            </p14:xfrm>
          </p:contentPart>
        </mc:Choice>
        <mc:Fallback xmlns="">
          <p:pic>
            <p:nvPicPr>
              <p:cNvPr id="29" name="Ink 28"/>
              <p:cNvPicPr/>
              <p:nvPr/>
            </p:nvPicPr>
            <p:blipFill>
              <a:blip r:embed="rId10"/>
              <a:stretch>
                <a:fillRect/>
              </a:stretch>
            </p:blipFill>
            <p:spPr>
              <a:xfrm>
                <a:off x="5000124" y="4409708"/>
                <a:ext cx="818752" cy="75399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57" y="3874728"/>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814578" y="4423265"/>
              <a:ext cx="795010" cy="730248"/>
            </p14:xfrm>
          </p:contentPart>
        </mc:Choice>
        <mc:Fallback xmlns="">
          <p:pic>
            <p:nvPicPr>
              <p:cNvPr id="31" name="Ink 30"/>
              <p:cNvPicPr/>
              <p:nvPr/>
            </p:nvPicPr>
            <p:blipFill>
              <a:blip r:embed="rId5"/>
              <a:stretch>
                <a:fillRect/>
              </a:stretch>
            </p:blipFill>
            <p:spPr>
              <a:xfrm>
                <a:off x="802701" y="4411388"/>
                <a:ext cx="818763" cy="754002"/>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7" y="3454161"/>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7285365" y="4020320"/>
              <a:ext cx="795240" cy="730440"/>
            </p14:xfrm>
          </p:contentPart>
        </mc:Choice>
        <mc:Fallback xmlns="">
          <p:pic>
            <p:nvPicPr>
              <p:cNvPr id="33" name="Ink 32"/>
              <p:cNvPicPr/>
              <p:nvPr/>
            </p:nvPicPr>
            <p:blipFill>
              <a:blip r:embed="rId5"/>
              <a:stretch>
                <a:fillRect/>
              </a:stretch>
            </p:blipFill>
            <p:spPr>
              <a:xfrm>
                <a:off x="7273485" y="4008440"/>
                <a:ext cx="819000" cy="754200"/>
              </a:xfrm>
              <a:prstGeom prst="rect">
                <a:avLst/>
              </a:prstGeom>
            </p:spPr>
          </p:pic>
        </mc:Fallback>
      </mc:AlternateContent>
      <p:grpSp>
        <p:nvGrpSpPr>
          <p:cNvPr id="50" name="Group 49"/>
          <p:cNvGrpSpPr/>
          <p:nvPr/>
        </p:nvGrpSpPr>
        <p:grpSpPr>
          <a:xfrm>
            <a:off x="10887046" y="2749364"/>
            <a:ext cx="1521987" cy="1527850"/>
            <a:chOff x="10192874" y="2749364"/>
            <a:chExt cx="2216160" cy="2066400"/>
          </a:xfrm>
        </p:grpSpPr>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4"/>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6"/>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960" y="3925114"/>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0180637" y="4113847"/>
              <a:ext cx="795240" cy="730440"/>
            </p14:xfrm>
          </p:contentPart>
        </mc:Choice>
        <mc:Fallback xmlns="">
          <p:pic>
            <p:nvPicPr>
              <p:cNvPr id="52" name="Ink 51"/>
              <p:cNvPicPr/>
              <p:nvPr/>
            </p:nvPicPr>
            <p:blipFill>
              <a:blip r:embed="rId5"/>
              <a:stretch>
                <a:fillRect/>
              </a:stretch>
            </p:blipFill>
            <p:spPr>
              <a:xfrm>
                <a:off x="10168757" y="4101967"/>
                <a:ext cx="819000" cy="754200"/>
              </a:xfrm>
              <a:prstGeom prst="rect">
                <a:avLst/>
              </a:prstGeom>
            </p:spPr>
          </p:pic>
        </mc:Fallback>
      </mc:AlternateContent>
    </p:spTree>
    <p:extLst>
      <p:ext uri="{BB962C8B-B14F-4D97-AF65-F5344CB8AC3E}">
        <p14:creationId xmlns:p14="http://schemas.microsoft.com/office/powerpoint/2010/main" val="12177975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lstStyle/>
          <a:p>
            <a:r>
              <a:rPr lang="en-US" dirty="0"/>
              <a:t>What is the Bot Connector?</a:t>
            </a:r>
          </a:p>
        </p:txBody>
      </p:sp>
      <p:pic>
        <p:nvPicPr>
          <p:cNvPr id="4" name="Picture 3"/>
          <p:cNvPicPr>
            <a:picLocks noChangeAspect="1"/>
          </p:cNvPicPr>
          <p:nvPr/>
        </p:nvPicPr>
        <p:blipFill rotWithShape="1">
          <a:blip r:embed="rId3"/>
          <a:srcRect l="3788" t="16145" r="33251" b="5821"/>
          <a:stretch/>
        </p:blipFill>
        <p:spPr>
          <a:xfrm>
            <a:off x="961184" y="1516343"/>
            <a:ext cx="7314453" cy="5104676"/>
          </a:xfrm>
          <a:prstGeom prst="rect">
            <a:avLst/>
          </a:prstGeom>
        </p:spPr>
      </p:pic>
      <p:sp>
        <p:nvSpPr>
          <p:cNvPr id="2" name="Oval 1"/>
          <p:cNvSpPr/>
          <p:nvPr/>
        </p:nvSpPr>
        <p:spPr>
          <a:xfrm>
            <a:off x="3475037" y="2313667"/>
            <a:ext cx="4267200" cy="419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7507" r="80770"/>
          <a:stretch/>
        </p:blipFill>
        <p:spPr>
          <a:xfrm>
            <a:off x="8275637" y="1516343"/>
            <a:ext cx="2702900" cy="5104675"/>
          </a:xfrm>
          <a:prstGeom prst="rect">
            <a:avLst/>
          </a:prstGeom>
        </p:spPr>
      </p:pic>
    </p:spTree>
    <p:extLst>
      <p:ext uri="{BB962C8B-B14F-4D97-AF65-F5344CB8AC3E}">
        <p14:creationId xmlns:p14="http://schemas.microsoft.com/office/powerpoint/2010/main" val="214127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Directory</a:t>
            </a:r>
          </a:p>
        </p:txBody>
      </p:sp>
      <p:sp>
        <p:nvSpPr>
          <p:cNvPr id="2" name="Text Placeholder 1"/>
          <p:cNvSpPr>
            <a:spLocks noGrp="1"/>
          </p:cNvSpPr>
          <p:nvPr>
            <p:ph idx="1"/>
          </p:nvPr>
        </p:nvSpPr>
        <p:spPr>
          <a:xfrm>
            <a:off x="627200" y="1592532"/>
            <a:ext cx="5057713" cy="4437333"/>
          </a:xfrm>
        </p:spPr>
        <p:txBody>
          <a:bodyPr>
            <a:normAutofit lnSpcReduction="10000"/>
          </a:bodyPr>
          <a:lstStyle/>
          <a:p>
            <a:pPr marL="0" indent="0">
              <a:buNone/>
            </a:pPr>
            <a:r>
              <a:rPr lang="en-US" b="1" dirty="0">
                <a:latin typeface="Segoe UI Light" panose="020B0502040204020203" pitchFamily="34" charset="0"/>
                <a:cs typeface="Segoe UI Light" panose="020B0502040204020203" pitchFamily="34" charset="0"/>
              </a:rPr>
              <a:t>Public Directory of Bot Framework Bots</a:t>
            </a:r>
          </a:p>
          <a:p>
            <a:pPr marL="0" indent="0">
              <a:buNone/>
            </a:pPr>
            <a:endParaRPr lang="en-US" b="1" dirty="0">
              <a:latin typeface="Segoe UI Light" panose="020B0502040204020203" pitchFamily="34" charset="0"/>
              <a:cs typeface="Segoe UI Light" panose="020B0502040204020203" pitchFamily="34" charset="0"/>
            </a:endParaRPr>
          </a:p>
          <a:p>
            <a:pPr lvl="1"/>
            <a:r>
              <a:rPr lang="en-US" sz="3199" dirty="0">
                <a:latin typeface="Segoe UI Light" panose="020B0502040204020203" pitchFamily="34" charset="0"/>
                <a:cs typeface="Segoe UI Light" panose="020B0502040204020203" pitchFamily="34" charset="0"/>
              </a:rPr>
              <a:t>Discover, try, and add bots from here with no added configuration</a:t>
            </a:r>
          </a:p>
          <a:p>
            <a:pPr lvl="1"/>
            <a:r>
              <a:rPr lang="en-US" sz="3199" dirty="0">
                <a:latin typeface="Segoe UI Light" panose="020B0502040204020203" pitchFamily="34" charset="0"/>
                <a:cs typeface="Segoe UI Light" panose="020B0502040204020203" pitchFamily="34" charset="0"/>
              </a:rPr>
              <a:t>Bots are public at developer discretion; must be reviewed</a:t>
            </a:r>
          </a:p>
          <a:p>
            <a:pPr lvl="1"/>
            <a:r>
              <a:rPr lang="en-US" sz="3199" dirty="0">
                <a:latin typeface="Segoe UI Light" panose="020B0502040204020203" pitchFamily="34" charset="0"/>
                <a:cs typeface="Segoe UI Light" panose="020B0502040204020203" pitchFamily="34" charset="0"/>
              </a:rPr>
              <a:t>Searchable here</a:t>
            </a:r>
          </a:p>
        </p:txBody>
      </p:sp>
      <p:pic>
        <p:nvPicPr>
          <p:cNvPr id="4" name="Picture 3"/>
          <p:cNvPicPr>
            <a:picLocks noChangeAspect="1"/>
          </p:cNvPicPr>
          <p:nvPr/>
        </p:nvPicPr>
        <p:blipFill>
          <a:blip r:embed="rId3"/>
          <a:stretch>
            <a:fillRect/>
          </a:stretch>
        </p:blipFill>
        <p:spPr>
          <a:xfrm>
            <a:off x="5456345" y="1411822"/>
            <a:ext cx="6714490" cy="4618044"/>
          </a:xfrm>
          <a:prstGeom prst="rect">
            <a:avLst/>
          </a:prstGeom>
        </p:spPr>
      </p:pic>
    </p:spTree>
    <p:extLst>
      <p:ext uri="{BB962C8B-B14F-4D97-AF65-F5344CB8AC3E}">
        <p14:creationId xmlns:p14="http://schemas.microsoft.com/office/powerpoint/2010/main" val="1722240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Working with channels</a:t>
            </a:r>
          </a:p>
        </p:txBody>
      </p:sp>
    </p:spTree>
    <p:extLst>
      <p:ext uri="{BB962C8B-B14F-4D97-AF65-F5344CB8AC3E}">
        <p14:creationId xmlns:p14="http://schemas.microsoft.com/office/powerpoint/2010/main" val="23829575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channel</a:t>
            </a:r>
          </a:p>
        </p:txBody>
      </p:sp>
      <p:sp>
        <p:nvSpPr>
          <p:cNvPr id="3" name="Text Placeholder 2"/>
          <p:cNvSpPr>
            <a:spLocks noGrp="1"/>
          </p:cNvSpPr>
          <p:nvPr>
            <p:ph type="body" sz="quarter" idx="10"/>
          </p:nvPr>
        </p:nvSpPr>
        <p:spPr/>
        <p:txBody>
          <a:bodyPr/>
          <a:lstStyle/>
          <a:p>
            <a:pPr marL="457200" indent="-457200">
              <a:buFont typeface="Arial" charset="0"/>
              <a:buChar char="•"/>
            </a:pPr>
            <a:r>
              <a:rPr lang="en-US" dirty="0"/>
              <a:t>Skype is added by default</a:t>
            </a:r>
          </a:p>
          <a:p>
            <a:pPr marL="457200" indent="-457200">
              <a:buFont typeface="Arial" charset="0"/>
              <a:buChar char="•"/>
            </a:pPr>
            <a:r>
              <a:rPr lang="en-US" dirty="0"/>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Tree>
    <p:extLst>
      <p:ext uri="{BB962C8B-B14F-4D97-AF65-F5344CB8AC3E}">
        <p14:creationId xmlns:p14="http://schemas.microsoft.com/office/powerpoint/2010/main" val="220877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Learning objectives</a:t>
            </a:r>
          </a:p>
        </p:txBody>
      </p:sp>
    </p:spTree>
    <p:extLst>
      <p:ext uri="{BB962C8B-B14F-4D97-AF65-F5344CB8AC3E}">
        <p14:creationId xmlns:p14="http://schemas.microsoft.com/office/powerpoint/2010/main" val="10384436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a channel</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7" y="2147913"/>
            <a:ext cx="5205085" cy="4480415"/>
          </a:xfrm>
          <a:prstGeom prst="rect">
            <a:avLst/>
          </a:prstGeom>
        </p:spPr>
      </p:pic>
      <p:sp>
        <p:nvSpPr>
          <p:cNvPr id="10" name="Text Placeholder 2"/>
          <p:cNvSpPr txBox="1">
            <a:spLocks/>
          </p:cNvSpPr>
          <p:nvPr/>
        </p:nvSpPr>
        <p:spPr>
          <a:xfrm>
            <a:off x="6599237" y="2150861"/>
            <a:ext cx="5418592" cy="3657600"/>
          </a:xfrm>
          <a:prstGeom prst="rect">
            <a:avLst/>
          </a:prstGeom>
        </p:spPr>
        <p:txBody>
          <a:bodyPr vert="horz" lIns="91440" tIns="45720" rIns="91440" bIns="45720" rtlCol="0">
            <a:normAutofit/>
          </a:bodyPr>
          <a:lstStyle>
            <a:lvl1pPr marL="0" indent="0" algn="l" defTabSz="932418" rtl="0" eaLnBrk="1" latinLnBrk="0" hangingPunct="1">
              <a:lnSpc>
                <a:spcPct val="90000"/>
              </a:lnSpc>
              <a:spcBef>
                <a:spcPts val="1020"/>
              </a:spcBef>
              <a:buFont typeface="Arial" panose="020B0604020202020204" pitchFamily="34" charset="0"/>
              <a:buNone/>
              <a:defRPr sz="3199" kern="1200">
                <a:gradFill>
                  <a:gsLst>
                    <a:gs pos="1250">
                      <a:schemeClr val="tx1"/>
                    </a:gs>
                    <a:gs pos="99000">
                      <a:schemeClr val="tx1"/>
                    </a:gs>
                  </a:gsLst>
                  <a:lin ang="5400000" scaled="0"/>
                </a:gradFill>
                <a:latin typeface="Calibri Light" panose="020F0302020204030204" pitchFamily="34" charset="0"/>
                <a:ea typeface="+mn-ea"/>
                <a:cs typeface="Calibri Light" panose="020F0302020204030204" pitchFamily="34" charset="0"/>
              </a:defRPr>
            </a:lvl1pPr>
            <a:lvl2pPr marL="0" indent="0" algn="l" defTabSz="932418" rtl="0" eaLnBrk="1" latinLnBrk="0" hangingPunct="1">
              <a:lnSpc>
                <a:spcPct val="90000"/>
              </a:lnSpc>
              <a:spcBef>
                <a:spcPts val="510"/>
              </a:spcBef>
              <a:buFontTx/>
              <a:buNone/>
              <a:defRPr sz="2000" kern="1200">
                <a:solidFill>
                  <a:schemeClr val="tx1"/>
                </a:solidFill>
                <a:latin typeface="Calibri Light" panose="020F0302020204030204" pitchFamily="34" charset="0"/>
                <a:ea typeface="+mn-ea"/>
                <a:cs typeface="Calibri Light" panose="020F0302020204030204" pitchFamily="34" charset="0"/>
              </a:defRPr>
            </a:lvl2pPr>
            <a:lvl3pPr marL="228513" indent="0" algn="l" defTabSz="932418" rtl="0" eaLnBrk="1" latinLnBrk="0" hangingPunct="1">
              <a:lnSpc>
                <a:spcPct val="90000"/>
              </a:lnSpc>
              <a:spcBef>
                <a:spcPts val="510"/>
              </a:spcBef>
              <a:buFont typeface="Arial" panose="020B0604020202020204" pitchFamily="34" charset="0"/>
              <a:buNone/>
              <a:defRPr sz="2400" kern="1200">
                <a:solidFill>
                  <a:schemeClr val="tx1"/>
                </a:solidFill>
                <a:latin typeface="Calibri Light" panose="020F0302020204030204" pitchFamily="34" charset="0"/>
                <a:ea typeface="+mn-ea"/>
                <a:cs typeface="Calibri Light" panose="020F0302020204030204" pitchFamily="34" charset="0"/>
              </a:defRPr>
            </a:lvl3pPr>
            <a:lvl4pPr marL="457024" indent="0" algn="l" defTabSz="932418" rtl="0" eaLnBrk="1" latinLnBrk="0" hangingPunct="1">
              <a:lnSpc>
                <a:spcPct val="90000"/>
              </a:lnSpc>
              <a:spcBef>
                <a:spcPts val="510"/>
              </a:spcBef>
              <a:buFont typeface="Arial" panose="020B0604020202020204" pitchFamily="34" charset="0"/>
              <a:buNone/>
              <a:defRPr sz="2000" kern="1200">
                <a:solidFill>
                  <a:schemeClr val="tx1"/>
                </a:solidFill>
                <a:latin typeface="Calibri Light" panose="020F0302020204030204" pitchFamily="34" charset="0"/>
                <a:ea typeface="+mn-ea"/>
                <a:cs typeface="Calibri Light" panose="020F0302020204030204" pitchFamily="34" charset="0"/>
              </a:defRPr>
            </a:lvl4pPr>
            <a:lvl5pPr marL="685537" indent="0" algn="l" defTabSz="932418" rtl="0" eaLnBrk="1" latinLnBrk="0" hangingPunct="1">
              <a:lnSpc>
                <a:spcPct val="90000"/>
              </a:lnSpc>
              <a:spcBef>
                <a:spcPts val="510"/>
              </a:spcBef>
              <a:buFont typeface="Arial" panose="020B0604020202020204" pitchFamily="34" charset="0"/>
              <a:buNone/>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t>Skype for instance, through configuring we can:</a:t>
            </a:r>
          </a:p>
          <a:p>
            <a:pPr marL="457200" indent="-457200">
              <a:buFont typeface="Arial" charset="0"/>
              <a:buChar char="•"/>
            </a:pPr>
            <a:endParaRPr lang="en-US" dirty="0"/>
          </a:p>
          <a:p>
            <a:pPr marL="457200" indent="-457200">
              <a:buFont typeface="Arial" charset="0"/>
              <a:buChar char="•"/>
            </a:pPr>
            <a:r>
              <a:rPr lang="en-US" dirty="0"/>
              <a:t>Disable/enable globally</a:t>
            </a:r>
          </a:p>
          <a:p>
            <a:pPr marL="457200" indent="-457200">
              <a:buFont typeface="Arial" charset="0"/>
              <a:buChar char="•"/>
            </a:pPr>
            <a:r>
              <a:rPr lang="en-US" dirty="0"/>
              <a:t>Turn on/off group messaging</a:t>
            </a:r>
          </a:p>
          <a:p>
            <a:pPr marL="457200" indent="-457200">
              <a:buFont typeface="Arial" charset="0"/>
              <a:buChar char="•"/>
            </a:pPr>
            <a:r>
              <a:rPr lang="en-US" dirty="0"/>
              <a:t>and more</a:t>
            </a:r>
          </a:p>
        </p:txBody>
      </p:sp>
    </p:spTree>
    <p:extLst>
      <p:ext uri="{BB962C8B-B14F-4D97-AF65-F5344CB8AC3E}">
        <p14:creationId xmlns:p14="http://schemas.microsoft.com/office/powerpoint/2010/main" val="13238154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BF Emulator</a:t>
            </a:r>
          </a:p>
        </p:txBody>
      </p:sp>
      <p:pic>
        <p:nvPicPr>
          <p:cNvPr id="4" name="Content Placeholder 3"/>
          <p:cNvPicPr>
            <a:picLocks noGrp="1" noChangeAspect="1"/>
          </p:cNvPicPr>
          <p:nvPr>
            <p:ph sz="half" idx="1"/>
          </p:nvPr>
        </p:nvPicPr>
        <p:blipFill>
          <a:blip r:embed="rId3"/>
          <a:stretch>
            <a:fillRect/>
          </a:stretch>
        </p:blipFill>
        <p:spPr>
          <a:xfrm>
            <a:off x="606425" y="1870405"/>
            <a:ext cx="5284788" cy="3985553"/>
          </a:xfrm>
          <a:prstGeom prst="rect">
            <a:avLst/>
          </a:prstGeom>
        </p:spPr>
      </p:pic>
      <p:sp>
        <p:nvSpPr>
          <p:cNvPr id="5" name="Content Placeholder 4"/>
          <p:cNvSpPr>
            <a:spLocks noGrp="1"/>
          </p:cNvSpPr>
          <p:nvPr>
            <p:ph sz="half" idx="2"/>
          </p:nvPr>
        </p:nvSpPr>
        <p:spPr/>
        <p:txBody>
          <a:bodyPr>
            <a:normAutofit fontScale="85000" lnSpcReduction="20000"/>
          </a:bodyPr>
          <a:lstStyle/>
          <a:p>
            <a:r>
              <a:rPr lang="en-US" b="1" dirty="0"/>
              <a:t>New</a:t>
            </a:r>
            <a:r>
              <a:rPr lang="en-US" dirty="0"/>
              <a:t> Support for Mac, Linux and Windows</a:t>
            </a:r>
          </a:p>
          <a:p>
            <a:r>
              <a:rPr lang="en-US" b="1" dirty="0"/>
              <a:t>New</a:t>
            </a:r>
            <a:r>
              <a:rPr lang="en-US" dirty="0"/>
              <a:t> All the Bot Framework card types are supported</a:t>
            </a:r>
          </a:p>
          <a:p>
            <a:r>
              <a:rPr lang="en-US" b="1" dirty="0"/>
              <a:t>New</a:t>
            </a:r>
            <a:r>
              <a:rPr lang="en-US" dirty="0"/>
              <a:t> Save multiple profiles for when you’re working online and off</a:t>
            </a:r>
          </a:p>
          <a:p>
            <a:r>
              <a:rPr lang="en-US" b="1" dirty="0"/>
              <a:t>New</a:t>
            </a:r>
            <a:r>
              <a:rPr lang="en-US" dirty="0"/>
              <a:t> Simplifies configuration when you’re working with </a:t>
            </a:r>
            <a:r>
              <a:rPr lang="en-US" dirty="0" err="1"/>
              <a:t>ngrok</a:t>
            </a:r>
            <a:endParaRPr lang="en-US" dirty="0"/>
          </a:p>
          <a:p>
            <a:r>
              <a:rPr lang="en-US" b="1" dirty="0"/>
              <a:t>New</a:t>
            </a:r>
            <a:r>
              <a:rPr lang="en-US" dirty="0"/>
              <a:t> Uses the webchat control for higher fidelity layout and consistency with the webchat experience</a:t>
            </a:r>
          </a:p>
        </p:txBody>
      </p:sp>
    </p:spTree>
    <p:extLst>
      <p:ext uri="{BB962C8B-B14F-4D97-AF65-F5344CB8AC3E}">
        <p14:creationId xmlns:p14="http://schemas.microsoft.com/office/powerpoint/2010/main" val="4217231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conversing in BF Command Line Emulator</a:t>
            </a:r>
          </a:p>
        </p:txBody>
      </p:sp>
      <p:sp>
        <p:nvSpPr>
          <p:cNvPr id="2" name="Text Placeholder 1"/>
          <p:cNvSpPr>
            <a:spLocks noGrp="1"/>
          </p:cNvSpPr>
          <p:nvPr>
            <p:ph idx="1"/>
          </p:nvPr>
        </p:nvSpPr>
        <p:spPr>
          <a:xfrm>
            <a:off x="626407" y="1592262"/>
            <a:ext cx="3991630" cy="4437962"/>
          </a:xfrm>
        </p:spPr>
        <p:txBody>
          <a:bodyPr>
            <a:normAutofit/>
          </a:bodyPr>
          <a:lstStyle/>
          <a:p>
            <a:r>
              <a:rPr lang="en-US" sz="3200" dirty="0"/>
              <a:t>Using the Emulator, you can:</a:t>
            </a:r>
          </a:p>
          <a:p>
            <a:pPr marL="457112" indent="-457112">
              <a:buFont typeface="Arial" panose="020B0604020202020204" pitchFamily="34" charset="0"/>
              <a:buChar char="•"/>
            </a:pPr>
            <a:r>
              <a:rPr lang="en-US" sz="2400" dirty="0"/>
              <a:t>Send requests and receive responses to/from your bot endpoint on localhost or deployed in cloud</a:t>
            </a:r>
          </a:p>
          <a:p>
            <a:pPr marL="457112" indent="-457112">
              <a:buFont typeface="Arial" panose="020B0604020202020204" pitchFamily="34" charset="0"/>
              <a:buChar char="•"/>
            </a:pPr>
            <a:r>
              <a:rPr lang="en-US" sz="2400" dirty="0"/>
              <a:t>Inspect the JSON response</a:t>
            </a:r>
          </a:p>
          <a:p>
            <a:pPr marL="457112" indent="-457112">
              <a:buFont typeface="Arial" panose="020B0604020202020204" pitchFamily="34" charset="0"/>
              <a:buChar char="•"/>
            </a:pPr>
            <a:r>
              <a:rPr lang="en-US" sz="2400" dirty="0"/>
              <a:t>Emulate a specific user and/or conversation</a:t>
            </a:r>
          </a:p>
          <a:p>
            <a:pPr marL="457112" indent="-457112">
              <a:buFont typeface="Arial" panose="020B0604020202020204" pitchFamily="34" charset="0"/>
              <a:buChar char="•"/>
            </a:pPr>
            <a:endParaRPr lang="en-US" sz="1800" dirty="0"/>
          </a:p>
        </p:txBody>
      </p:sp>
      <p:sp>
        <p:nvSpPr>
          <p:cNvPr id="5" name="TextBox 4"/>
          <p:cNvSpPr txBox="1"/>
          <p:nvPr/>
        </p:nvSpPr>
        <p:spPr>
          <a:xfrm>
            <a:off x="626407" y="5944143"/>
            <a:ext cx="3669076" cy="533636"/>
          </a:xfrm>
          <a:prstGeom prst="rect">
            <a:avLst/>
          </a:prstGeom>
          <a:noFill/>
        </p:spPr>
        <p:txBody>
          <a:bodyPr wrap="none" rtlCol="0">
            <a:spAutoFit/>
          </a:bodyPr>
          <a:lstStyle/>
          <a:p>
            <a:pPr defTabSz="914224"/>
            <a:r>
              <a:rPr lang="en-US" sz="2800" kern="0" dirty="0">
                <a:solidFill>
                  <a:sysClr val="windowText" lastClr="000000"/>
                </a:solidFill>
              </a:rPr>
              <a:t>Download tool for free</a:t>
            </a:r>
          </a:p>
        </p:txBody>
      </p:sp>
      <p:pic>
        <p:nvPicPr>
          <p:cNvPr id="4" name="Picture 3"/>
          <p:cNvPicPr>
            <a:picLocks noChangeAspect="1"/>
          </p:cNvPicPr>
          <p:nvPr/>
        </p:nvPicPr>
        <p:blipFill>
          <a:blip r:embed="rId3"/>
          <a:stretch>
            <a:fillRect/>
          </a:stretch>
        </p:blipFill>
        <p:spPr>
          <a:xfrm>
            <a:off x="4618037" y="1058862"/>
            <a:ext cx="7522326" cy="5660364"/>
          </a:xfrm>
          <a:prstGeom prst="rect">
            <a:avLst/>
          </a:prstGeom>
        </p:spPr>
      </p:pic>
    </p:spTree>
    <p:extLst>
      <p:ext uri="{BB962C8B-B14F-4D97-AF65-F5344CB8AC3E}">
        <p14:creationId xmlns:p14="http://schemas.microsoft.com/office/powerpoint/2010/main" val="3938188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App:  get the Bot Builder module from command line</a:t>
            </a:r>
          </a:p>
        </p:txBody>
      </p:sp>
      <p:sp>
        <p:nvSpPr>
          <p:cNvPr id="3" name="Content Placeholder 2"/>
          <p:cNvSpPr>
            <a:spLocks noGrp="1"/>
          </p:cNvSpPr>
          <p:nvPr>
            <p:ph idx="1"/>
          </p:nvPr>
        </p:nvSpPr>
        <p:spPr>
          <a:xfrm>
            <a:off x="626407" y="1592262"/>
            <a:ext cx="11078230" cy="762000"/>
          </a:xfrm>
        </p:spPr>
        <p:txBody>
          <a:bodyPr/>
          <a:lstStyle/>
          <a:p>
            <a:pPr marL="0" indent="0">
              <a:buNone/>
            </a:pPr>
            <a:r>
              <a:rPr lang="en-US" dirty="0"/>
              <a:t>As easy as:</a:t>
            </a:r>
          </a:p>
          <a:p>
            <a:pPr marL="0" indent="0">
              <a:buNone/>
            </a:pPr>
            <a:endParaRPr lang="en-US" dirty="0"/>
          </a:p>
          <a:p>
            <a:pPr marL="0" indent="0">
              <a:buNone/>
            </a:pPr>
            <a:endParaRPr lang="en-US" dirty="0"/>
          </a:p>
        </p:txBody>
      </p:sp>
      <p:sp>
        <p:nvSpPr>
          <p:cNvPr id="5" name="Rectangle 1"/>
          <p:cNvSpPr>
            <a:spLocks noChangeArrowheads="1"/>
          </p:cNvSpPr>
          <p:nvPr/>
        </p:nvSpPr>
        <p:spPr bwMode="auto">
          <a:xfrm>
            <a:off x="1593522" y="2774087"/>
            <a:ext cx="9144000" cy="396880"/>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FFFFFF"/>
                </a:solidFill>
                <a:effectLst/>
                <a:latin typeface="Arial Unicode MS"/>
              </a:rPr>
              <a:t>npm</a:t>
            </a:r>
            <a:r>
              <a:rPr kumimoji="0" lang="en-US" altLang="en-US" b="0" i="0" u="none" strike="noStrike" cap="none" normalizeH="0" baseline="0" dirty="0">
                <a:ln>
                  <a:noFill/>
                </a:ln>
                <a:solidFill>
                  <a:srgbClr val="FFFFFF"/>
                </a:solidFill>
                <a:effectLst/>
                <a:latin typeface="Arial Unicode MS"/>
              </a:rPr>
              <a:t> install --save </a:t>
            </a:r>
            <a:r>
              <a:rPr kumimoji="0" lang="en-US" altLang="en-US" b="0" i="0" u="none" strike="noStrike" cap="none" normalizeH="0" baseline="0" dirty="0" err="1">
                <a:ln>
                  <a:noFill/>
                </a:ln>
                <a:solidFill>
                  <a:srgbClr val="FFFFFF"/>
                </a:solidFill>
                <a:effectLst/>
                <a:latin typeface="Arial Unicode MS"/>
              </a:rPr>
              <a:t>botbuilder</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626407" y="3661991"/>
            <a:ext cx="11078230" cy="762000"/>
          </a:xfrm>
          <a:prstGeom prst="rect">
            <a:avLst/>
          </a:prstGeom>
        </p:spPr>
        <p:txBody>
          <a:bodyPr vert="horz" lIns="91440" tIns="45720" rIns="91440" bIns="45720" rtlCol="0">
            <a:normAutofit/>
          </a:bodyPr>
          <a:lstStyle>
            <a:lvl1pPr marL="233104" indent="-233104" algn="l" defTabSz="932418" rtl="0" eaLnBrk="1" latinLnBrk="0" hangingPunct="1">
              <a:lnSpc>
                <a:spcPct val="90000"/>
              </a:lnSpc>
              <a:spcBef>
                <a:spcPts val="1020"/>
              </a:spcBef>
              <a:buSzPct val="110000"/>
              <a:buFont typeface="Segoe UI Light" panose="020B0502040204020203"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SzPct val="110000"/>
              <a:buFont typeface="Segoe UI Light" panose="020B0502040204020203"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SzPct val="110000"/>
              <a:buFont typeface="Segoe UI Light" panose="020B0502040204020203"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SzPct val="110000"/>
              <a:buFont typeface="Segoe UI Light" panose="020B0502040204020203"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SzPct val="110000"/>
              <a:buFont typeface="Segoe UI Light" panose="020B0502040204020203"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Font typeface="Segoe UI Light" panose="020B0502040204020203" pitchFamily="34" charset="0"/>
              <a:buNone/>
            </a:pPr>
            <a:r>
              <a:rPr lang="en-US" dirty="0"/>
              <a:t>Or:</a:t>
            </a:r>
          </a:p>
          <a:p>
            <a:pPr marL="0" indent="0">
              <a:buFont typeface="Segoe UI Light" panose="020B0502040204020203" pitchFamily="34" charset="0"/>
              <a:buNone/>
            </a:pPr>
            <a:endParaRPr lang="en-US" dirty="0"/>
          </a:p>
          <a:p>
            <a:pPr marL="0" indent="0">
              <a:buFont typeface="Segoe UI Light" panose="020B0502040204020203" pitchFamily="34" charset="0"/>
              <a:buNone/>
            </a:pPr>
            <a:endParaRPr lang="en-US" dirty="0"/>
          </a:p>
          <a:p>
            <a:pPr marL="0" indent="0">
              <a:buFont typeface="Segoe UI Light" panose="020B0502040204020203" pitchFamily="34" charset="0"/>
              <a:buNone/>
            </a:pPr>
            <a:endParaRPr lang="en-US" dirty="0"/>
          </a:p>
        </p:txBody>
      </p:sp>
      <p:sp>
        <p:nvSpPr>
          <p:cNvPr id="7" name="Rectangle 2"/>
          <p:cNvSpPr>
            <a:spLocks noChangeArrowheads="1"/>
          </p:cNvSpPr>
          <p:nvPr/>
        </p:nvSpPr>
        <p:spPr bwMode="auto">
          <a:xfrm>
            <a:off x="1593522" y="4915015"/>
            <a:ext cx="9143999" cy="950878"/>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FFFFFF"/>
                </a:solidFill>
                <a:effectLst/>
                <a:latin typeface="Arial Unicode MS"/>
              </a:rPr>
              <a:t>git</a:t>
            </a:r>
            <a:r>
              <a:rPr kumimoji="0" lang="en-US" altLang="en-US" b="0" i="0" u="none" strike="noStrike" cap="none" normalizeH="0" baseline="0" dirty="0">
                <a:ln>
                  <a:noFill/>
                </a:ln>
                <a:solidFill>
                  <a:srgbClr val="FFFFFF"/>
                </a:solidFill>
                <a:effectLst/>
                <a:latin typeface="Arial Unicode MS"/>
              </a:rPr>
              <a:t> clone https://github.com/Microsoft/BotBuilder.git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FFFFF"/>
                </a:solidFill>
                <a:effectLst/>
                <a:latin typeface="Arial Unicode MS"/>
              </a:rPr>
              <a:t>cd </a:t>
            </a:r>
            <a:r>
              <a:rPr kumimoji="0" lang="en-US" altLang="en-US" b="0" i="0" u="none" strike="noStrike" cap="none" normalizeH="0" baseline="0" dirty="0" err="1">
                <a:ln>
                  <a:noFill/>
                </a:ln>
                <a:solidFill>
                  <a:srgbClr val="FFFFFF"/>
                </a:solidFill>
                <a:effectLst/>
                <a:latin typeface="Arial Unicode MS"/>
              </a:rPr>
              <a:t>BotBuilder</a:t>
            </a:r>
            <a:r>
              <a:rPr kumimoji="0" lang="en-US" altLang="en-US" b="0" i="0" u="none" strike="noStrike" cap="none" normalizeH="0" baseline="0" dirty="0">
                <a:ln>
                  <a:noFill/>
                </a:ln>
                <a:solidFill>
                  <a:srgbClr val="FFFFFF"/>
                </a:solidFill>
                <a:effectLst/>
                <a:latin typeface="Arial Unicode MS"/>
              </a:rPr>
              <a:t>/Node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FFFFFF"/>
                </a:solidFill>
                <a:effectLst/>
                <a:latin typeface="Arial Unicode MS"/>
              </a:rPr>
              <a:t>npm</a:t>
            </a:r>
            <a:r>
              <a:rPr kumimoji="0" lang="en-US" altLang="en-US" b="0" i="0" u="none" strike="noStrike" cap="none" normalizeH="0" baseline="0" dirty="0">
                <a:ln>
                  <a:noFill/>
                </a:ln>
                <a:solidFill>
                  <a:srgbClr val="FFFFFF"/>
                </a:solidFill>
                <a:effectLst/>
                <a:latin typeface="Arial Unicode MS"/>
              </a:rPr>
              <a:t> install</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2255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deploying your bot</a:t>
            </a:r>
          </a:p>
        </p:txBody>
      </p:sp>
      <p:pic>
        <p:nvPicPr>
          <p:cNvPr id="5" name="Picture 4"/>
          <p:cNvPicPr>
            <a:picLocks noChangeAspect="1"/>
          </p:cNvPicPr>
          <p:nvPr/>
        </p:nvPicPr>
        <p:blipFill>
          <a:blip r:embed="rId3"/>
          <a:stretch>
            <a:fillRect/>
          </a:stretch>
        </p:blipFill>
        <p:spPr>
          <a:xfrm>
            <a:off x="7026874" y="1659175"/>
            <a:ext cx="1428750" cy="1428750"/>
          </a:xfrm>
          <a:prstGeom prst="rect">
            <a:avLst/>
          </a:prstGeom>
        </p:spPr>
      </p:pic>
      <p:pic>
        <p:nvPicPr>
          <p:cNvPr id="7" name="Picture 6"/>
          <p:cNvPicPr>
            <a:picLocks noChangeAspect="1"/>
          </p:cNvPicPr>
          <p:nvPr/>
        </p:nvPicPr>
        <p:blipFill>
          <a:blip r:embed="rId4"/>
          <a:stretch>
            <a:fillRect/>
          </a:stretch>
        </p:blipFill>
        <p:spPr>
          <a:xfrm>
            <a:off x="7970837" y="4705179"/>
            <a:ext cx="1333500" cy="13335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983" y="5364229"/>
            <a:ext cx="780290" cy="780290"/>
          </a:xfrm>
          <a:prstGeom prst="rect">
            <a:avLst/>
          </a:prstGeom>
        </p:spPr>
      </p:pic>
      <p:pic>
        <p:nvPicPr>
          <p:cNvPr id="9" name="Picture 8"/>
          <p:cNvPicPr>
            <a:picLocks noChangeAspect="1"/>
          </p:cNvPicPr>
          <p:nvPr/>
        </p:nvPicPr>
        <p:blipFill>
          <a:blip r:embed="rId6"/>
          <a:stretch>
            <a:fillRect/>
          </a:stretch>
        </p:blipFill>
        <p:spPr>
          <a:xfrm>
            <a:off x="626407" y="3892647"/>
            <a:ext cx="3809524" cy="2146032"/>
          </a:xfrm>
          <a:prstGeom prst="rect">
            <a:avLst/>
          </a:prstGeom>
        </p:spPr>
      </p:pic>
      <p:sp>
        <p:nvSpPr>
          <p:cNvPr id="11" name="Freeform 7"/>
          <p:cNvSpPr>
            <a:spLocks/>
          </p:cNvSpPr>
          <p:nvPr/>
        </p:nvSpPr>
        <p:spPr bwMode="auto">
          <a:xfrm>
            <a:off x="1112837" y="1411525"/>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1452893" y="6152385"/>
            <a:ext cx="1821589" cy="461665"/>
          </a:xfrm>
          <a:prstGeom prst="rect">
            <a:avLst/>
          </a:prstGeom>
          <a:noFill/>
        </p:spPr>
        <p:txBody>
          <a:bodyPr wrap="none" rtlCol="0">
            <a:spAutoFit/>
          </a:bodyPr>
          <a:lstStyle/>
          <a:p>
            <a:r>
              <a:rPr lang="en-US" sz="2400" dirty="0"/>
              <a:t>Local project</a:t>
            </a:r>
          </a:p>
        </p:txBody>
      </p:sp>
      <p:sp>
        <p:nvSpPr>
          <p:cNvPr id="13" name="TextBox 12"/>
          <p:cNvSpPr txBox="1"/>
          <p:nvPr/>
        </p:nvSpPr>
        <p:spPr>
          <a:xfrm>
            <a:off x="1112837" y="3094403"/>
            <a:ext cx="1752083" cy="461665"/>
          </a:xfrm>
          <a:prstGeom prst="rect">
            <a:avLst/>
          </a:prstGeom>
          <a:noFill/>
        </p:spPr>
        <p:txBody>
          <a:bodyPr wrap="none" rtlCol="0">
            <a:spAutoFit/>
          </a:bodyPr>
          <a:lstStyle/>
          <a:p>
            <a:r>
              <a:rPr lang="en-US" sz="2400" dirty="0"/>
              <a:t>Web service</a:t>
            </a:r>
          </a:p>
        </p:txBody>
      </p:sp>
      <p:sp>
        <p:nvSpPr>
          <p:cNvPr id="14" name="TextBox 13"/>
          <p:cNvSpPr txBox="1"/>
          <p:nvPr/>
        </p:nvSpPr>
        <p:spPr>
          <a:xfrm>
            <a:off x="6337531" y="3101160"/>
            <a:ext cx="3098477" cy="461665"/>
          </a:xfrm>
          <a:prstGeom prst="rect">
            <a:avLst/>
          </a:prstGeom>
          <a:noFill/>
        </p:spPr>
        <p:txBody>
          <a:bodyPr wrap="none" rtlCol="0">
            <a:spAutoFit/>
          </a:bodyPr>
          <a:lstStyle/>
          <a:p>
            <a:r>
              <a:rPr lang="en-US" sz="2400" dirty="0"/>
              <a:t>Bot Framework service</a:t>
            </a:r>
          </a:p>
        </p:txBody>
      </p:sp>
      <p:sp>
        <p:nvSpPr>
          <p:cNvPr id="15" name="TextBox 14"/>
          <p:cNvSpPr txBox="1"/>
          <p:nvPr/>
        </p:nvSpPr>
        <p:spPr>
          <a:xfrm>
            <a:off x="10408902" y="4658352"/>
            <a:ext cx="1600536" cy="830997"/>
          </a:xfrm>
          <a:prstGeom prst="rect">
            <a:avLst/>
          </a:prstGeom>
          <a:noFill/>
        </p:spPr>
        <p:txBody>
          <a:bodyPr wrap="square" rtlCol="0">
            <a:spAutoFit/>
          </a:bodyPr>
          <a:lstStyle/>
          <a:p>
            <a:r>
              <a:rPr lang="en-US" sz="2400" dirty="0"/>
              <a:t>Data store service</a:t>
            </a:r>
          </a:p>
        </p:txBody>
      </p:sp>
      <p:sp>
        <p:nvSpPr>
          <p:cNvPr id="17" name="TextBox 16"/>
          <p:cNvSpPr txBox="1"/>
          <p:nvPr/>
        </p:nvSpPr>
        <p:spPr>
          <a:xfrm>
            <a:off x="8017064" y="6144519"/>
            <a:ext cx="1241045" cy="461665"/>
          </a:xfrm>
          <a:prstGeom prst="rect">
            <a:avLst/>
          </a:prstGeom>
          <a:noFill/>
        </p:spPr>
        <p:txBody>
          <a:bodyPr wrap="none" rtlCol="0">
            <a:spAutoFit/>
          </a:bodyPr>
          <a:lstStyle/>
          <a:p>
            <a:r>
              <a:rPr lang="en-US" sz="2400" dirty="0"/>
              <a:t>Channel</a:t>
            </a:r>
          </a:p>
        </p:txBody>
      </p:sp>
      <p:sp>
        <p:nvSpPr>
          <p:cNvPr id="18" name="TextBox 17"/>
          <p:cNvSpPr txBox="1"/>
          <p:nvPr/>
        </p:nvSpPr>
        <p:spPr>
          <a:xfrm>
            <a:off x="6085983" y="6177295"/>
            <a:ext cx="760144" cy="461665"/>
          </a:xfrm>
          <a:prstGeom prst="rect">
            <a:avLst/>
          </a:prstGeom>
          <a:noFill/>
        </p:spPr>
        <p:txBody>
          <a:bodyPr wrap="none" rtlCol="0">
            <a:spAutoFit/>
          </a:bodyPr>
          <a:lstStyle/>
          <a:p>
            <a:r>
              <a:rPr lang="en-US" sz="2400" dirty="0"/>
              <a:t>User</a:t>
            </a:r>
          </a:p>
        </p:txBody>
      </p:sp>
      <p:cxnSp>
        <p:nvCxnSpPr>
          <p:cNvPr id="20" name="Straight Arrow Connector 19"/>
          <p:cNvCxnSpPr/>
          <p:nvPr/>
        </p:nvCxnSpPr>
        <p:spPr>
          <a:xfrm flipV="1">
            <a:off x="2531169" y="3556069"/>
            <a:ext cx="0" cy="855593"/>
          </a:xfrm>
          <a:prstGeom prst="straightConnector1">
            <a:avLst/>
          </a:prstGeom>
          <a:ln w="571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960624" y="2278061"/>
            <a:ext cx="3066250" cy="1"/>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580437" y="2461135"/>
            <a:ext cx="1447800" cy="807527"/>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9399745" y="4627455"/>
            <a:ext cx="628492" cy="625005"/>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8" idx="3"/>
          </p:cNvCxnSpPr>
          <p:nvPr/>
        </p:nvCxnSpPr>
        <p:spPr>
          <a:xfrm flipH="1">
            <a:off x="6866273" y="5494742"/>
            <a:ext cx="1029302" cy="259632"/>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7"/>
          <a:stretch>
            <a:fillRect/>
          </a:stretch>
        </p:blipFill>
        <p:spPr>
          <a:xfrm>
            <a:off x="9236413" y="2835729"/>
            <a:ext cx="3778383" cy="1816530"/>
          </a:xfrm>
          <a:prstGeom prst="rect">
            <a:avLst/>
          </a:prstGeom>
        </p:spPr>
      </p:pic>
      <p:pic>
        <p:nvPicPr>
          <p:cNvPr id="4" name="Content Placeholder 3"/>
          <p:cNvPicPr>
            <a:picLocks noGrp="1" noChangeAspect="1"/>
          </p:cNvPicPr>
          <p:nvPr>
            <p:ph idx="4294967295"/>
          </p:nvPr>
        </p:nvPicPr>
        <p:blipFill>
          <a:blip r:embed="rId8" cstate="print">
            <a:extLst>
              <a:ext uri="{28A0092B-C50C-407E-A947-70E740481C1C}">
                <a14:useLocalDpi xmlns:a14="http://schemas.microsoft.com/office/drawing/2010/main" val="0"/>
              </a:ext>
            </a:extLst>
          </a:blip>
          <a:stretch>
            <a:fillRect/>
          </a:stretch>
        </p:blipFill>
        <p:spPr>
          <a:xfrm>
            <a:off x="1945381" y="1735306"/>
            <a:ext cx="1171575" cy="1169987"/>
          </a:xfrm>
          <a:prstGeom prst="rect">
            <a:avLst/>
          </a:prstGeom>
        </p:spPr>
      </p:pic>
    </p:spTree>
    <p:extLst>
      <p:ext uri="{BB962C8B-B14F-4D97-AF65-F5344CB8AC3E}">
        <p14:creationId xmlns:p14="http://schemas.microsoft.com/office/powerpoint/2010/main" val="2887085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a Bot in the Developer’s Portal</a:t>
            </a:r>
          </a:p>
        </p:txBody>
      </p:sp>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Tree>
    <p:extLst>
      <p:ext uri="{BB962C8B-B14F-4D97-AF65-F5344CB8AC3E}">
        <p14:creationId xmlns:p14="http://schemas.microsoft.com/office/powerpoint/2010/main" val="2608528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Skype channel example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1574099"/>
            <a:ext cx="6891337" cy="5420426"/>
          </a:xfrm>
          <a:prstGeom prst="rect">
            <a:avLst/>
          </a:prstGeom>
        </p:spPr>
      </p:pic>
    </p:spTree>
    <p:extLst>
      <p:ext uri="{BB962C8B-B14F-4D97-AF65-F5344CB8AC3E}">
        <p14:creationId xmlns:p14="http://schemas.microsoft.com/office/powerpoint/2010/main" val="29089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Slack channel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Tree>
    <p:extLst>
      <p:ext uri="{BB962C8B-B14F-4D97-AF65-F5344CB8AC3E}">
        <p14:creationId xmlns:p14="http://schemas.microsoft.com/office/powerpoint/2010/main" val="2143739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Tons of sample code on GitHub</a:t>
            </a:r>
          </a:p>
        </p:txBody>
      </p:sp>
      <p:sp>
        <p:nvSpPr>
          <p:cNvPr id="2" name="Content Placeholder 1"/>
          <p:cNvSpPr>
            <a:spLocks noGrp="1"/>
          </p:cNvSpPr>
          <p:nvPr>
            <p:ph idx="1"/>
          </p:nvPr>
        </p:nvSpPr>
        <p:spPr/>
        <p:txBody>
          <a:bodyPr/>
          <a:lstStyle/>
          <a:p>
            <a:pPr marL="0" indent="0">
              <a:buNone/>
            </a:pPr>
            <a:r>
              <a:rPr lang="en-US" dirty="0"/>
              <a:t>On </a:t>
            </a:r>
            <a:r>
              <a:rPr lang="en-US" dirty="0" err="1"/>
              <a:t>github</a:t>
            </a:r>
            <a:r>
              <a:rPr lang="en-US" dirty="0"/>
              <a:t> from Microsoft (and elsewhere):</a:t>
            </a:r>
          </a:p>
        </p:txBody>
      </p:sp>
      <p:pic>
        <p:nvPicPr>
          <p:cNvPr id="3" name="Picture 2"/>
          <p:cNvPicPr>
            <a:picLocks noChangeAspect="1"/>
          </p:cNvPicPr>
          <p:nvPr/>
        </p:nvPicPr>
        <p:blipFill>
          <a:blip r:embed="rId3"/>
          <a:stretch>
            <a:fillRect/>
          </a:stretch>
        </p:blipFill>
        <p:spPr>
          <a:xfrm>
            <a:off x="884237" y="2201862"/>
            <a:ext cx="5540666" cy="3505200"/>
          </a:xfrm>
          <a:prstGeom prst="rect">
            <a:avLst/>
          </a:prstGeom>
        </p:spPr>
      </p:pic>
      <p:pic>
        <p:nvPicPr>
          <p:cNvPr id="5" name="Picture 4"/>
          <p:cNvPicPr>
            <a:picLocks noChangeAspect="1"/>
          </p:cNvPicPr>
          <p:nvPr/>
        </p:nvPicPr>
        <p:blipFill>
          <a:blip r:embed="rId4"/>
          <a:stretch>
            <a:fillRect/>
          </a:stretch>
        </p:blipFill>
        <p:spPr>
          <a:xfrm>
            <a:off x="2560637" y="2633741"/>
            <a:ext cx="5601367" cy="3558064"/>
          </a:xfrm>
          <a:prstGeom prst="rect">
            <a:avLst/>
          </a:prstGeom>
        </p:spPr>
      </p:pic>
      <p:pic>
        <p:nvPicPr>
          <p:cNvPr id="6" name="Picture 5"/>
          <p:cNvPicPr>
            <a:picLocks noChangeAspect="1"/>
          </p:cNvPicPr>
          <p:nvPr/>
        </p:nvPicPr>
        <p:blipFill>
          <a:blip r:embed="rId5"/>
          <a:stretch>
            <a:fillRect/>
          </a:stretch>
        </p:blipFill>
        <p:spPr>
          <a:xfrm>
            <a:off x="4694237" y="3081225"/>
            <a:ext cx="5545265" cy="3667316"/>
          </a:xfrm>
          <a:prstGeom prst="rect">
            <a:avLst/>
          </a:prstGeom>
        </p:spPr>
      </p:pic>
    </p:spTree>
    <p:extLst>
      <p:ext uri="{BB962C8B-B14F-4D97-AF65-F5344CB8AC3E}">
        <p14:creationId xmlns:p14="http://schemas.microsoft.com/office/powerpoint/2010/main" val="300485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graphicFrame>
        <p:nvGraphicFramePr>
          <p:cNvPr id="5" name="Content Placeholder 4"/>
          <p:cNvGraphicFramePr>
            <a:graphicFrameLocks noGrp="1"/>
          </p:cNvGraphicFramePr>
          <p:nvPr>
            <p:ph idx="1"/>
            <p:extLst/>
          </p:nvPr>
        </p:nvGraphicFramePr>
        <p:xfrm>
          <a:off x="504049" y="1592533"/>
          <a:ext cx="11076004" cy="2944074"/>
        </p:xfrm>
        <a:graphic>
          <a:graphicData uri="http://schemas.openxmlformats.org/drawingml/2006/table">
            <a:tbl>
              <a:tblPr firstRow="1" bandRow="1">
                <a:tableStyleId>{5C22544A-7EE6-4342-B048-85BDC9FD1C3A}</a:tableStyleId>
              </a:tblPr>
              <a:tblGrid>
                <a:gridCol w="5538002">
                  <a:extLst>
                    <a:ext uri="{9D8B030D-6E8A-4147-A177-3AD203B41FA5}">
                      <a16:colId xmlns:a16="http://schemas.microsoft.com/office/drawing/2014/main" val="1716599828"/>
                    </a:ext>
                  </a:extLst>
                </a:gridCol>
                <a:gridCol w="5538002">
                  <a:extLst>
                    <a:ext uri="{9D8B030D-6E8A-4147-A177-3AD203B41FA5}">
                      <a16:colId xmlns:a16="http://schemas.microsoft.com/office/drawing/2014/main" val="2821644213"/>
                    </a:ext>
                  </a:extLst>
                </a:gridCol>
              </a:tblGrid>
              <a:tr h="402294">
                <a:tc>
                  <a:txBody>
                    <a:bodyPr/>
                    <a:lstStyle/>
                    <a:p>
                      <a:r>
                        <a:rPr lang="en-US" sz="2000" b="0" dirty="0">
                          <a:latin typeface="+mn-lt"/>
                        </a:rPr>
                        <a:t>Support</a:t>
                      </a:r>
                    </a:p>
                  </a:txBody>
                  <a:tcPr marL="91427" marR="91427" marT="45713" marB="45713"/>
                </a:tc>
                <a:tc>
                  <a:txBody>
                    <a:bodyPr/>
                    <a:lstStyle/>
                    <a:p>
                      <a:r>
                        <a:rPr lang="en-US" sz="2000" b="0" dirty="0">
                          <a:latin typeface="+mn-lt"/>
                        </a:rPr>
                        <a:t>Contact</a:t>
                      </a:r>
                    </a:p>
                  </a:txBody>
                  <a:tcPr marL="91427" marR="91427" marT="45713" marB="45713"/>
                </a:tc>
                <a:extLst>
                  <a:ext uri="{0D108BD9-81ED-4DB2-BD59-A6C34878D82A}">
                    <a16:rowId xmlns:a16="http://schemas.microsoft.com/office/drawing/2014/main" val="2553423005"/>
                  </a:ext>
                </a:extLst>
              </a:tr>
              <a:tr h="713162">
                <a:tc>
                  <a:txBody>
                    <a:bodyPr/>
                    <a:lstStyle/>
                    <a:p>
                      <a:r>
                        <a:rPr lang="en-US" sz="2000" b="0" dirty="0">
                          <a:latin typeface="+mn-lt"/>
                        </a:rPr>
                        <a:t>Bot Builder</a:t>
                      </a:r>
                      <a:r>
                        <a:rPr lang="en-US" sz="2000" b="0" baseline="0" dirty="0">
                          <a:latin typeface="+mn-lt"/>
                        </a:rPr>
                        <a:t> SDK issues and suggestions</a:t>
                      </a:r>
                      <a:endParaRPr lang="en-US" sz="2000" b="0" dirty="0">
                        <a:latin typeface="+mn-lt"/>
                      </a:endParaRPr>
                    </a:p>
                  </a:txBody>
                  <a:tcPr marL="91427" marR="91427" marT="45713" marB="45713"/>
                </a:tc>
                <a:tc>
                  <a:txBody>
                    <a:bodyPr/>
                    <a:lstStyle/>
                    <a:p>
                      <a:r>
                        <a:rPr lang="en-US" sz="2000" b="0" i="0" dirty="0">
                          <a:solidFill>
                            <a:srgbClr val="2B2B2B"/>
                          </a:solidFill>
                          <a:effectLst/>
                          <a:latin typeface="+mn-lt"/>
                        </a:rPr>
                        <a:t>Use the issues tab on our</a:t>
                      </a:r>
                      <a:r>
                        <a:rPr lang="en-US" sz="2000" b="0" i="0" baseline="0" dirty="0">
                          <a:solidFill>
                            <a:srgbClr val="2B2B2B"/>
                          </a:solidFill>
                          <a:effectLst/>
                          <a:latin typeface="+mn-lt"/>
                        </a:rPr>
                        <a:t> </a:t>
                      </a:r>
                      <a:r>
                        <a:rPr lang="en-US" sz="2000" b="0" i="0" baseline="0" dirty="0" err="1">
                          <a:solidFill>
                            <a:srgbClr val="2B2B2B"/>
                          </a:solidFill>
                          <a:effectLst/>
                          <a:latin typeface="+mn-lt"/>
                        </a:rPr>
                        <a:t>github</a:t>
                      </a:r>
                      <a:r>
                        <a:rPr lang="en-US" sz="2000" b="0" i="0" baseline="0" dirty="0">
                          <a:solidFill>
                            <a:srgbClr val="2B2B2B"/>
                          </a:solidFill>
                          <a:effectLst/>
                          <a:latin typeface="+mn-lt"/>
                        </a:rPr>
                        <a:t> repo: https://github.com/Microsoft/BotBuilder/</a:t>
                      </a:r>
                      <a:endParaRPr lang="en-US" sz="2000" b="0" dirty="0">
                        <a:latin typeface="+mn-lt"/>
                      </a:endParaRPr>
                    </a:p>
                  </a:txBody>
                  <a:tcPr marL="91427" marR="91427" marT="45713" marB="45713"/>
                </a:tc>
                <a:extLst>
                  <a:ext uri="{0D108BD9-81ED-4DB2-BD59-A6C34878D82A}">
                    <a16:rowId xmlns:a16="http://schemas.microsoft.com/office/drawing/2014/main" val="2585083049"/>
                  </a:ext>
                </a:extLst>
              </a:tr>
              <a:tr h="713162">
                <a:tc>
                  <a:txBody>
                    <a:bodyPr/>
                    <a:lstStyle/>
                    <a:p>
                      <a:r>
                        <a:rPr lang="en-US" sz="2000" b="0" i="0" kern="1200" dirty="0">
                          <a:solidFill>
                            <a:schemeClr val="dk1"/>
                          </a:solidFill>
                          <a:effectLst/>
                          <a:latin typeface="+mn-lt"/>
                          <a:ea typeface="+mn-ea"/>
                          <a:cs typeface="+mn-cs"/>
                        </a:rPr>
                        <a:t>Using a bot</a:t>
                      </a:r>
                      <a:endParaRPr lang="en-US" sz="2000" b="0" dirty="0">
                        <a:latin typeface="+mn-lt"/>
                      </a:endParaRPr>
                    </a:p>
                  </a:txBody>
                  <a:tcPr marL="91427" marR="91427" marT="45713" marB="45713"/>
                </a:tc>
                <a:tc>
                  <a:txBody>
                    <a:bodyPr/>
                    <a:lstStyle/>
                    <a:p>
                      <a:r>
                        <a:rPr lang="en-US" sz="2000" b="0" i="0" kern="1200" dirty="0">
                          <a:solidFill>
                            <a:schemeClr val="dk1"/>
                          </a:solidFill>
                          <a:effectLst/>
                          <a:latin typeface="+mn-lt"/>
                          <a:ea typeface="+mn-ea"/>
                          <a:cs typeface="+mn-cs"/>
                        </a:rPr>
                        <a:t>Contact the bot’s developer through their publisher e-mail</a:t>
                      </a:r>
                      <a:endParaRPr lang="en-US" sz="2000" b="0" dirty="0">
                        <a:latin typeface="+mn-lt"/>
                      </a:endParaRPr>
                    </a:p>
                  </a:txBody>
                  <a:tcPr marL="91427" marR="91427" marT="45713" marB="45713"/>
                </a:tc>
                <a:extLst>
                  <a:ext uri="{0D108BD9-81ED-4DB2-BD59-A6C34878D82A}">
                    <a16:rowId xmlns:a16="http://schemas.microsoft.com/office/drawing/2014/main" val="1324462026"/>
                  </a:ext>
                </a:extLst>
              </a:tr>
              <a:tr h="713162">
                <a:tc>
                  <a:txBody>
                    <a:bodyPr/>
                    <a:lstStyle/>
                    <a:p>
                      <a:r>
                        <a:rPr lang="en-US" sz="2000" b="0" i="0" kern="1200" dirty="0">
                          <a:solidFill>
                            <a:schemeClr val="dk1"/>
                          </a:solidFill>
                          <a:effectLst/>
                          <a:latin typeface="+mn-lt"/>
                          <a:ea typeface="+mn-ea"/>
                          <a:cs typeface="+mn-cs"/>
                        </a:rPr>
                        <a:t>Community support</a:t>
                      </a:r>
                      <a:endParaRPr lang="en-US" sz="2000" b="0" dirty="0">
                        <a:latin typeface="+mn-lt"/>
                      </a:endParaRPr>
                    </a:p>
                  </a:txBody>
                  <a:tcPr marL="91427" marR="91427" marT="45713" marB="45713"/>
                </a:tc>
                <a:tc>
                  <a:txBody>
                    <a:bodyPr/>
                    <a:lstStyle/>
                    <a:p>
                      <a:r>
                        <a:rPr lang="en-US" sz="2000" b="0" dirty="0">
                          <a:latin typeface="+mn-lt"/>
                        </a:rPr>
                        <a:t>Use </a:t>
                      </a:r>
                      <a:r>
                        <a:rPr lang="en-US" sz="2000" b="0" dirty="0" err="1">
                          <a:latin typeface="+mn-lt"/>
                        </a:rPr>
                        <a:t>StackOverflow</a:t>
                      </a:r>
                      <a:r>
                        <a:rPr lang="en-US" sz="2000" b="0" dirty="0">
                          <a:latin typeface="+mn-lt"/>
                        </a:rPr>
                        <a:t>, with the hashtag #</a:t>
                      </a:r>
                      <a:r>
                        <a:rPr lang="en-US" sz="2000" b="0" dirty="0" err="1">
                          <a:latin typeface="+mn-lt"/>
                        </a:rPr>
                        <a:t>botframework</a:t>
                      </a:r>
                      <a:endParaRPr lang="en-US" sz="2000" b="0" dirty="0">
                        <a:latin typeface="+mn-lt"/>
                      </a:endParaRPr>
                    </a:p>
                  </a:txBody>
                  <a:tcPr marL="91427" marR="91427" marT="45713" marB="45713"/>
                </a:tc>
                <a:extLst>
                  <a:ext uri="{0D108BD9-81ED-4DB2-BD59-A6C34878D82A}">
                    <a16:rowId xmlns:a16="http://schemas.microsoft.com/office/drawing/2014/main" val="303377536"/>
                  </a:ext>
                </a:extLst>
              </a:tr>
              <a:tr h="402294">
                <a:tc>
                  <a:txBody>
                    <a:bodyPr/>
                    <a:lstStyle/>
                    <a:p>
                      <a:r>
                        <a:rPr lang="en-US" sz="2000" b="0" i="0" kern="1200" dirty="0">
                          <a:solidFill>
                            <a:schemeClr val="dk1"/>
                          </a:solidFill>
                          <a:effectLst/>
                          <a:latin typeface="+mn-lt"/>
                          <a:ea typeface="+mn-ea"/>
                          <a:cs typeface="+mn-cs"/>
                        </a:rPr>
                        <a:t>Reporting Abuse</a:t>
                      </a:r>
                      <a:endParaRPr lang="en-US" sz="2000" b="0" dirty="0">
                        <a:latin typeface="+mn-lt"/>
                      </a:endParaRPr>
                    </a:p>
                  </a:txBody>
                  <a:tcPr marL="91427" marR="91427" marT="45713" marB="45713"/>
                </a:tc>
                <a:tc>
                  <a:txBody>
                    <a:bodyPr/>
                    <a:lstStyle/>
                    <a:p>
                      <a:r>
                        <a:rPr lang="en-US" sz="2000" b="0" dirty="0">
                          <a:latin typeface="+mn-lt"/>
                        </a:rPr>
                        <a:t>Contact us at bf-reports@microsoft.com</a:t>
                      </a:r>
                    </a:p>
                  </a:txBody>
                  <a:tcPr marL="91427" marR="91427" marT="45713" marB="45713"/>
                </a:tc>
                <a:extLst>
                  <a:ext uri="{0D108BD9-81ED-4DB2-BD59-A6C34878D82A}">
                    <a16:rowId xmlns:a16="http://schemas.microsoft.com/office/drawing/2014/main" val="624165609"/>
                  </a:ext>
                </a:extLst>
              </a:tr>
            </a:tbl>
          </a:graphicData>
        </a:graphic>
      </p:graphicFrame>
    </p:spTree>
    <p:extLst>
      <p:ext uri="{BB962C8B-B14F-4D97-AF65-F5344CB8AC3E}">
        <p14:creationId xmlns:p14="http://schemas.microsoft.com/office/powerpoint/2010/main" val="717490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What You’ll Know at the End of this Session</a:t>
            </a:r>
          </a:p>
        </p:txBody>
      </p:sp>
      <p:sp>
        <p:nvSpPr>
          <p:cNvPr id="2" name="Content Placeholder 1"/>
          <p:cNvSpPr>
            <a:spLocks noGrp="1"/>
          </p:cNvSpPr>
          <p:nvPr>
            <p:ph idx="1"/>
          </p:nvPr>
        </p:nvSpPr>
        <p:spPr>
          <a:xfrm>
            <a:off x="626407" y="1973262"/>
            <a:ext cx="11078230" cy="3523562"/>
          </a:xfrm>
        </p:spPr>
        <p:txBody>
          <a:bodyPr>
            <a:normAutofit fontScale="85000" lnSpcReduction="20000"/>
          </a:bodyPr>
          <a:lstStyle/>
          <a:p>
            <a:pPr marL="342900" indent="-342900">
              <a:buFont typeface="+mj-lt"/>
              <a:buAutoNum type="arabicPeriod"/>
            </a:pPr>
            <a:endParaRPr lang="en-US" sz="3200" dirty="0"/>
          </a:p>
          <a:p>
            <a:pPr marL="342900" indent="-342900">
              <a:buFont typeface="+mj-lt"/>
              <a:buAutoNum type="arabicPeriod"/>
            </a:pPr>
            <a:r>
              <a:rPr lang="en-US" sz="3200" dirty="0"/>
              <a:t>What </a:t>
            </a:r>
            <a:r>
              <a:rPr lang="en-US" sz="3200" b="1" dirty="0"/>
              <a:t>a bot is </a:t>
            </a:r>
            <a:r>
              <a:rPr lang="en-US" sz="3200" dirty="0"/>
              <a:t>and is </a:t>
            </a:r>
            <a:r>
              <a:rPr lang="en-US" sz="3200" b="1" dirty="0"/>
              <a:t>not</a:t>
            </a:r>
          </a:p>
          <a:p>
            <a:pPr marL="342900" indent="-342900">
              <a:buFont typeface="+mj-lt"/>
              <a:buAutoNum type="arabicPeriod"/>
            </a:pPr>
            <a:endParaRPr lang="en-US" sz="3200" b="1" dirty="0"/>
          </a:p>
          <a:p>
            <a:pPr marL="342900" indent="-342900">
              <a:buFont typeface="+mj-lt"/>
              <a:buAutoNum type="arabicPeriod"/>
            </a:pPr>
            <a:r>
              <a:rPr lang="en-US" sz="3200" dirty="0"/>
              <a:t>The </a:t>
            </a:r>
            <a:r>
              <a:rPr lang="en-US" sz="3200" b="1" dirty="0"/>
              <a:t>major components </a:t>
            </a:r>
            <a:r>
              <a:rPr lang="en-US" sz="3200" dirty="0"/>
              <a:t>of the Bot Framework</a:t>
            </a:r>
          </a:p>
          <a:p>
            <a:pPr marL="342900" indent="-342900">
              <a:buFont typeface="+mj-lt"/>
              <a:buAutoNum type="arabicPeriod"/>
            </a:pPr>
            <a:endParaRPr lang="en-US" sz="3200" dirty="0"/>
          </a:p>
          <a:p>
            <a:pPr marL="342900" indent="-342900">
              <a:buFont typeface="+mj-lt"/>
              <a:buAutoNum type="arabicPeriod"/>
            </a:pPr>
            <a:r>
              <a:rPr lang="en-US" sz="3200" dirty="0"/>
              <a:t>Deploying and working with </a:t>
            </a:r>
            <a:r>
              <a:rPr lang="en-US" sz="3200" b="1" dirty="0"/>
              <a:t>channels</a:t>
            </a:r>
          </a:p>
          <a:p>
            <a:pPr marL="342900" indent="-342900">
              <a:buFont typeface="+mj-lt"/>
              <a:buAutoNum type="arabicPeriod"/>
            </a:pPr>
            <a:endParaRPr lang="en-US" sz="3200" b="1" dirty="0"/>
          </a:p>
          <a:p>
            <a:pPr marL="342900" indent="-342900">
              <a:buFont typeface="+mj-lt"/>
              <a:buAutoNum type="arabicPeriod"/>
            </a:pPr>
            <a:r>
              <a:rPr lang="en-US" sz="3200" dirty="0"/>
              <a:t>Your </a:t>
            </a:r>
            <a:r>
              <a:rPr lang="en-US" sz="3200" b="1" dirty="0"/>
              <a:t>arsenal</a:t>
            </a:r>
            <a:r>
              <a:rPr lang="en-US" sz="3200" dirty="0"/>
              <a:t> or </a:t>
            </a:r>
            <a:r>
              <a:rPr lang="en-US" sz="3200" b="1" dirty="0"/>
              <a:t>toolbox</a:t>
            </a:r>
          </a:p>
        </p:txBody>
      </p:sp>
      <p:pic>
        <p:nvPicPr>
          <p:cNvPr id="6" name="Picture 5"/>
          <p:cNvPicPr>
            <a:picLocks noChangeAspect="1"/>
          </p:cNvPicPr>
          <p:nvPr/>
        </p:nvPicPr>
        <p:blipFill>
          <a:blip r:embed="rId3"/>
          <a:stretch>
            <a:fillRect/>
          </a:stretch>
        </p:blipFill>
        <p:spPr>
          <a:xfrm>
            <a:off x="10607516" y="4629072"/>
            <a:ext cx="1828959" cy="2365453"/>
          </a:xfrm>
          <a:prstGeom prst="rect">
            <a:avLst/>
          </a:prstGeom>
        </p:spPr>
      </p:pic>
    </p:spTree>
    <p:extLst>
      <p:ext uri="{BB962C8B-B14F-4D97-AF65-F5344CB8AC3E}">
        <p14:creationId xmlns:p14="http://schemas.microsoft.com/office/powerpoint/2010/main" val="233564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Parting thought (before our lab)</a:t>
            </a:r>
          </a:p>
        </p:txBody>
      </p:sp>
      <p:sp>
        <p:nvSpPr>
          <p:cNvPr id="5" name="Text Placeholder 4"/>
          <p:cNvSpPr>
            <a:spLocks noGrp="1"/>
          </p:cNvSpPr>
          <p:nvPr>
            <p:ph idx="1"/>
          </p:nvPr>
        </p:nvSpPr>
        <p:spPr>
          <a:xfrm>
            <a:off x="519112" y="3192462"/>
            <a:ext cx="11887200" cy="3308632"/>
          </a:xfrm>
        </p:spPr>
        <p:txBody>
          <a:bodyPr/>
          <a:lstStyle/>
          <a:p>
            <a:pPr marL="0" indent="0">
              <a:buNone/>
            </a:pPr>
            <a:r>
              <a:rPr lang="en-US" sz="3600" b="1" dirty="0"/>
              <a:t>We can aim for our bots to:  </a:t>
            </a:r>
            <a:r>
              <a:rPr lang="en-US" sz="3200" dirty="0"/>
              <a:t>Be transparent and have algorithmic accountability so that humans can undo unintended harm. (</a:t>
            </a:r>
            <a:r>
              <a:rPr lang="en-US" sz="3200"/>
              <a:t>Satya Nadella)</a:t>
            </a:r>
            <a:endParaRPr lang="en-US" sz="3200" dirty="0"/>
          </a:p>
          <a:p>
            <a:endParaRPr lang="en-US" sz="2800" dirty="0"/>
          </a:p>
          <a:p>
            <a:endParaRPr lang="en-US" sz="2800" dirty="0"/>
          </a:p>
        </p:txBody>
      </p:sp>
      <p:pic>
        <p:nvPicPr>
          <p:cNvPr id="3" name="Picture 2"/>
          <p:cNvPicPr>
            <a:picLocks noChangeAspect="1"/>
          </p:cNvPicPr>
          <p:nvPr/>
        </p:nvPicPr>
        <p:blipFill>
          <a:blip r:embed="rId3"/>
          <a:stretch>
            <a:fillRect/>
          </a:stretch>
        </p:blipFill>
        <p:spPr>
          <a:xfrm>
            <a:off x="10104437" y="969"/>
            <a:ext cx="2332038" cy="2332038"/>
          </a:xfrm>
          <a:prstGeom prst="rect">
            <a:avLst/>
          </a:prstGeom>
        </p:spPr>
      </p:pic>
    </p:spTree>
    <p:extLst>
      <p:ext uri="{BB962C8B-B14F-4D97-AF65-F5344CB8AC3E}">
        <p14:creationId xmlns:p14="http://schemas.microsoft.com/office/powerpoint/2010/main" val="334934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spTree>
    <p:extLst>
      <p:ext uri="{BB962C8B-B14F-4D97-AF65-F5344CB8AC3E}">
        <p14:creationId xmlns:p14="http://schemas.microsoft.com/office/powerpoint/2010/main" val="35437938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31111" t="15556" r="25926" b="31532"/>
          <a:stretch/>
        </p:blipFill>
        <p:spPr>
          <a:xfrm>
            <a:off x="3189053" y="1598400"/>
            <a:ext cx="1136069" cy="932761"/>
          </a:xfrm>
          <a:prstGeom prst="rect">
            <a:avLst/>
          </a:prstGeom>
        </p:spPr>
      </p:pic>
      <p:sp>
        <p:nvSpPr>
          <p:cNvPr id="2" name="Title 1"/>
          <p:cNvSpPr>
            <a:spLocks noGrp="1"/>
          </p:cNvSpPr>
          <p:nvPr>
            <p:ph type="title"/>
          </p:nvPr>
        </p:nvSpPr>
        <p:spPr/>
        <p:txBody>
          <a:bodyPr/>
          <a:lstStyle/>
          <a:p>
            <a:r>
              <a:rPr lang="en-US" dirty="0"/>
              <a:t>What a bot is not</a:t>
            </a:r>
          </a:p>
        </p:txBody>
      </p:sp>
      <p:grpSp>
        <p:nvGrpSpPr>
          <p:cNvPr id="9" name="Group 8"/>
          <p:cNvGrpSpPr/>
          <p:nvPr/>
        </p:nvGrpSpPr>
        <p:grpSpPr>
          <a:xfrm>
            <a:off x="2819939" y="1276220"/>
            <a:ext cx="1874298" cy="1715653"/>
            <a:chOff x="8656637" y="1411525"/>
            <a:chExt cx="1981200" cy="1933337"/>
          </a:xfrm>
        </p:grpSpPr>
        <p:sp>
          <p:nvSpPr>
            <p:cNvPr id="10" name="Oval 9"/>
            <p:cNvSpPr/>
            <p:nvPr/>
          </p:nvSpPr>
          <p:spPr>
            <a:xfrm>
              <a:off x="8656637" y="1411525"/>
              <a:ext cx="1981200" cy="19333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10" idx="7"/>
              <a:endCxn id="10" idx="3"/>
            </p:cNvCxnSpPr>
            <p:nvPr/>
          </p:nvCxnSpPr>
          <p:spPr>
            <a:xfrm flipH="1">
              <a:off x="8946777" y="1694656"/>
              <a:ext cx="1400920" cy="13670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rotWithShape="1">
          <a:blip r:embed="rId4">
            <a:clrChange>
              <a:clrFrom>
                <a:srgbClr val="FFFFFF"/>
              </a:clrFrom>
              <a:clrTo>
                <a:srgbClr val="FFFFFF">
                  <a:alpha val="0"/>
                </a:srgbClr>
              </a:clrTo>
            </a:clrChange>
          </a:blip>
          <a:srcRect l="23227" r="30476" b="7117"/>
          <a:stretch/>
        </p:blipFill>
        <p:spPr>
          <a:xfrm>
            <a:off x="7604271" y="2831527"/>
            <a:ext cx="1052366" cy="1407562"/>
          </a:xfrm>
          <a:prstGeom prst="rect">
            <a:avLst/>
          </a:prstGeom>
          <a:solidFill>
            <a:schemeClr val="bg1"/>
          </a:solidFill>
          <a:ln>
            <a:noFill/>
          </a:ln>
        </p:spPr>
      </p:pic>
      <p:pic>
        <p:nvPicPr>
          <p:cNvPr id="16" name="Picture 15"/>
          <p:cNvPicPr>
            <a:picLocks noChangeAspect="1"/>
          </p:cNvPicPr>
          <p:nvPr/>
        </p:nvPicPr>
        <p:blipFill rotWithShape="1">
          <a:blip r:embed="rId5">
            <a:clrChange>
              <a:clrFrom>
                <a:srgbClr val="FFFFFF"/>
              </a:clrFrom>
              <a:clrTo>
                <a:srgbClr val="FFFFFF">
                  <a:alpha val="0"/>
                </a:srgbClr>
              </a:clrTo>
            </a:clrChange>
          </a:blip>
          <a:srcRect l="22317" t="21460" r="24465" b="25751"/>
          <a:stretch/>
        </p:blipFill>
        <p:spPr>
          <a:xfrm>
            <a:off x="8734392" y="3299969"/>
            <a:ext cx="1400928" cy="926420"/>
          </a:xfrm>
          <a:prstGeom prst="rect">
            <a:avLst/>
          </a:prstGeom>
          <a:solidFill>
            <a:schemeClr val="bg1"/>
          </a:solidFill>
          <a:ln>
            <a:noFill/>
          </a:ln>
        </p:spPr>
      </p:pic>
      <p:pic>
        <p:nvPicPr>
          <p:cNvPr id="17" name="Picture 16"/>
          <p:cNvPicPr>
            <a:picLocks noChangeAspect="1"/>
          </p:cNvPicPr>
          <p:nvPr/>
        </p:nvPicPr>
        <p:blipFill rotWithShape="1">
          <a:blip r:embed="rId6">
            <a:clrChange>
              <a:clrFrom>
                <a:srgbClr val="FFFFFF"/>
              </a:clrFrom>
              <a:clrTo>
                <a:srgbClr val="FFFFFF">
                  <a:alpha val="0"/>
                </a:srgbClr>
              </a:clrTo>
            </a:clrChange>
          </a:blip>
          <a:srcRect l="24074" t="20000" r="45185" b="24502"/>
          <a:stretch/>
        </p:blipFill>
        <p:spPr>
          <a:xfrm>
            <a:off x="10213075" y="2839257"/>
            <a:ext cx="1163072" cy="1399832"/>
          </a:xfrm>
          <a:prstGeom prst="rect">
            <a:avLst/>
          </a:prstGeom>
          <a:solidFill>
            <a:schemeClr val="bg1"/>
          </a:solidFill>
        </p:spPr>
      </p:pic>
      <p:pic>
        <p:nvPicPr>
          <p:cNvPr id="18" name="Picture 17"/>
          <p:cNvPicPr>
            <a:picLocks noChangeAspect="1"/>
          </p:cNvPicPr>
          <p:nvPr/>
        </p:nvPicPr>
        <p:blipFill rotWithShape="1">
          <a:blip r:embed="rId7"/>
          <a:srcRect l="32963" t="20555" r="35926" b="14444"/>
          <a:stretch/>
        </p:blipFill>
        <p:spPr>
          <a:xfrm>
            <a:off x="5723240" y="4945062"/>
            <a:ext cx="1094154" cy="1524000"/>
          </a:xfrm>
          <a:prstGeom prst="rect">
            <a:avLst/>
          </a:prstGeom>
        </p:spPr>
      </p:pic>
      <p:sp>
        <p:nvSpPr>
          <p:cNvPr id="4" name="TextBox 3"/>
          <p:cNvSpPr txBox="1"/>
          <p:nvPr/>
        </p:nvSpPr>
        <p:spPr>
          <a:xfrm>
            <a:off x="509402" y="3486844"/>
            <a:ext cx="6898940" cy="1077218"/>
          </a:xfrm>
          <a:prstGeom prst="rect">
            <a:avLst/>
          </a:prstGeom>
          <a:noFill/>
        </p:spPr>
        <p:txBody>
          <a:bodyPr wrap="none" rtlCol="0">
            <a:spAutoFit/>
          </a:bodyPr>
          <a:lstStyle/>
          <a:p>
            <a:r>
              <a:rPr lang="en-US" sz="3200" dirty="0"/>
              <a:t>It’s not natural language processing only</a:t>
            </a:r>
          </a:p>
          <a:p>
            <a:endParaRPr lang="en-US" sz="3200" dirty="0"/>
          </a:p>
        </p:txBody>
      </p:sp>
      <p:sp>
        <p:nvSpPr>
          <p:cNvPr id="5" name="TextBox 4"/>
          <p:cNvSpPr txBox="1"/>
          <p:nvPr/>
        </p:nvSpPr>
        <p:spPr>
          <a:xfrm>
            <a:off x="626407" y="5168453"/>
            <a:ext cx="4620945" cy="1077218"/>
          </a:xfrm>
          <a:prstGeom prst="rect">
            <a:avLst/>
          </a:prstGeom>
          <a:noFill/>
        </p:spPr>
        <p:txBody>
          <a:bodyPr wrap="none" rtlCol="0">
            <a:spAutoFit/>
          </a:bodyPr>
          <a:lstStyle/>
          <a:p>
            <a:r>
              <a:rPr lang="en-US" sz="3200" dirty="0"/>
              <a:t>It’s not text interfaces only</a:t>
            </a:r>
          </a:p>
          <a:p>
            <a:endParaRPr lang="en-US" sz="3200" dirty="0"/>
          </a:p>
        </p:txBody>
      </p:sp>
      <p:sp>
        <p:nvSpPr>
          <p:cNvPr id="7" name="TextBox 6"/>
          <p:cNvSpPr txBox="1"/>
          <p:nvPr/>
        </p:nvSpPr>
        <p:spPr>
          <a:xfrm>
            <a:off x="539565" y="1598400"/>
            <a:ext cx="1776640" cy="1077218"/>
          </a:xfrm>
          <a:prstGeom prst="rect">
            <a:avLst/>
          </a:prstGeom>
          <a:noFill/>
        </p:spPr>
        <p:txBody>
          <a:bodyPr wrap="none" rtlCol="0">
            <a:spAutoFit/>
          </a:bodyPr>
          <a:lstStyle/>
          <a:p>
            <a:r>
              <a:rPr lang="en-US" sz="3200" dirty="0"/>
              <a:t>It’s not AI</a:t>
            </a:r>
          </a:p>
          <a:p>
            <a:endParaRPr lang="en-US" sz="3200" dirty="0"/>
          </a:p>
        </p:txBody>
      </p:sp>
    </p:spTree>
    <p:extLst>
      <p:ext uri="{BB962C8B-B14F-4D97-AF65-F5344CB8AC3E}">
        <p14:creationId xmlns:p14="http://schemas.microsoft.com/office/powerpoint/2010/main" val="5912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bot?</a:t>
            </a:r>
          </a:p>
        </p:txBody>
      </p:sp>
      <p:sp>
        <p:nvSpPr>
          <p:cNvPr id="3" name="TextBox 2"/>
          <p:cNvSpPr txBox="1"/>
          <p:nvPr/>
        </p:nvSpPr>
        <p:spPr>
          <a:xfrm>
            <a:off x="2165589" y="2430462"/>
            <a:ext cx="7999865" cy="1312210"/>
          </a:xfrm>
          <a:prstGeom prst="rect">
            <a:avLst/>
          </a:prstGeom>
          <a:noFill/>
        </p:spPr>
        <p:txBody>
          <a:bodyPr wrap="square" lIns="182854" tIns="146283" rIns="182854" bIns="146283" rtlCol="0">
            <a:spAutoFit/>
          </a:bodyPr>
          <a:lstStyle/>
          <a:p>
            <a:pPr algn="ctr" defTabSz="914224">
              <a:lnSpc>
                <a:spcPct val="90000"/>
              </a:lnSpc>
              <a:spcAft>
                <a:spcPts val="600"/>
              </a:spcAft>
            </a:pPr>
            <a:r>
              <a:rPr lang="en-US" sz="3599" kern="0" dirty="0">
                <a:solidFill>
                  <a:sysClr val="windowText" lastClr="000000"/>
                </a:solidFill>
                <a:latin typeface="Calibri Light" panose="020F0302020204030204" pitchFamily="34" charset="0"/>
                <a:cs typeface="Calibri Light" panose="020F0302020204030204" pitchFamily="34" charset="0"/>
              </a:rPr>
              <a:t>Simply put, a bot is an </a:t>
            </a:r>
            <a:r>
              <a:rPr lang="en-US" sz="3599" b="1" kern="0" dirty="0">
                <a:solidFill>
                  <a:sysClr val="windowText" lastClr="000000"/>
                </a:solidFill>
                <a:latin typeface="Calibri Light" panose="020F0302020204030204" pitchFamily="34" charset="0"/>
                <a:cs typeface="Calibri Light" panose="020F0302020204030204" pitchFamily="34" charset="0"/>
              </a:rPr>
              <a:t>application</a:t>
            </a:r>
            <a:r>
              <a:rPr lang="en-US" sz="3599" kern="0" dirty="0">
                <a:solidFill>
                  <a:sysClr val="windowText" lastClr="000000"/>
                </a:solidFill>
                <a:latin typeface="Calibri Light" panose="020F0302020204030204" pitchFamily="34" charset="0"/>
                <a:cs typeface="Calibri Light" panose="020F0302020204030204" pitchFamily="34" charset="0"/>
              </a:rPr>
              <a:t> that performs an automated task.  That’s it.</a:t>
            </a:r>
            <a:endParaRPr lang="en-US" sz="3599" kern="0" dirty="0">
              <a:gradFill>
                <a:gsLst>
                  <a:gs pos="2917">
                    <a:schemeClr val="tx1"/>
                  </a:gs>
                  <a:gs pos="30000">
                    <a:schemeClr val="tx1"/>
                  </a:gs>
                </a:gsLst>
                <a:lin ang="5400000" scaled="0"/>
              </a:gradFill>
              <a:latin typeface="Calibri Light" panose="020F0302020204030204" pitchFamily="34" charset="0"/>
              <a:cs typeface="Calibri Light" panose="020F0302020204030204" pitchFamily="34" charset="0"/>
            </a:endParaRP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Tree>
    <p:extLst>
      <p:ext uri="{BB962C8B-B14F-4D97-AF65-F5344CB8AC3E}">
        <p14:creationId xmlns:p14="http://schemas.microsoft.com/office/powerpoint/2010/main" val="2446872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types of bots are there?</a:t>
            </a:r>
          </a:p>
        </p:txBody>
      </p:sp>
      <p:sp>
        <p:nvSpPr>
          <p:cNvPr id="3" name="TextBox 2"/>
          <p:cNvSpPr txBox="1"/>
          <p:nvPr/>
        </p:nvSpPr>
        <p:spPr>
          <a:xfrm>
            <a:off x="4618265" y="1668722"/>
            <a:ext cx="7999865" cy="2510901"/>
          </a:xfrm>
          <a:prstGeom prst="rect">
            <a:avLst/>
          </a:prstGeom>
          <a:noFill/>
        </p:spPr>
        <p:txBody>
          <a:bodyPr wrap="square" lIns="182854" tIns="146283" rIns="182854" bIns="146283" rtlCol="0">
            <a:spAutoFit/>
          </a:bodyPr>
          <a:lstStyle/>
          <a:p>
            <a:pPr marL="571390" indent="-571390" defTabSz="914224">
              <a:buFont typeface="Arial" panose="020B0604020202020204" pitchFamily="34" charset="0"/>
              <a:buChar char="•"/>
            </a:pPr>
            <a:r>
              <a:rPr lang="en-US" sz="3599" kern="0" dirty="0" err="1">
                <a:solidFill>
                  <a:sysClr val="windowText" lastClr="000000"/>
                </a:solidFill>
              </a:rPr>
              <a:t>Notifiers</a:t>
            </a:r>
            <a:endParaRPr lang="en-US" sz="3599" kern="0" dirty="0">
              <a:solidFill>
                <a:sysClr val="windowText" lastClr="000000"/>
              </a:solidFill>
            </a:endParaRPr>
          </a:p>
          <a:p>
            <a:pPr marL="571390" indent="-571390" defTabSz="914224">
              <a:buFont typeface="Arial" panose="020B0604020202020204" pitchFamily="34" charset="0"/>
              <a:buChar char="•"/>
            </a:pPr>
            <a:r>
              <a:rPr lang="en-US" sz="3599" kern="0" dirty="0">
                <a:solidFill>
                  <a:sysClr val="windowText" lastClr="000000"/>
                </a:solidFill>
              </a:rPr>
              <a:t>Reactors</a:t>
            </a:r>
          </a:p>
          <a:p>
            <a:pPr marL="571390" indent="-571390" defTabSz="914224">
              <a:buFont typeface="Arial" panose="020B0604020202020204" pitchFamily="34" charset="0"/>
              <a:buChar char="•"/>
            </a:pPr>
            <a:r>
              <a:rPr lang="en-US" sz="3599" kern="0" dirty="0">
                <a:solidFill>
                  <a:sysClr val="windowText" lastClr="000000"/>
                </a:solidFill>
              </a:rPr>
              <a:t>Responders</a:t>
            </a:r>
          </a:p>
          <a:p>
            <a:pPr marL="571390" indent="-571390" defTabSz="914224">
              <a:buFont typeface="Arial" panose="020B0604020202020204" pitchFamily="34" charset="0"/>
              <a:buChar char="•"/>
            </a:pPr>
            <a:r>
              <a:rPr lang="en-US" sz="3599" kern="0" dirty="0">
                <a:solidFill>
                  <a:sysClr val="windowText" lastClr="000000"/>
                </a:solidFill>
              </a:rPr>
              <a:t>Conversationalist</a:t>
            </a:r>
          </a:p>
        </p:txBody>
      </p:sp>
      <p:sp>
        <p:nvSpPr>
          <p:cNvPr id="5" name="Down Arrow 4"/>
          <p:cNvSpPr/>
          <p:nvPr/>
        </p:nvSpPr>
        <p:spPr bwMode="auto">
          <a:xfrm>
            <a:off x="1282692" y="1982609"/>
            <a:ext cx="1295216" cy="4418973"/>
          </a:xfrm>
          <a:prstGeom prst="downArrow">
            <a:avLst/>
          </a:prstGeom>
          <a:solidFill>
            <a:srgbClr val="FF939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dirty="0">
              <a:gradFill>
                <a:gsLst>
                  <a:gs pos="0">
                    <a:srgbClr val="FFFFFF"/>
                  </a:gs>
                  <a:gs pos="100000">
                    <a:srgbClr val="FFFFFF"/>
                  </a:gs>
                </a:gsLst>
                <a:lin ang="5400000" scaled="0"/>
              </a:gradFill>
            </a:endParaRPr>
          </a:p>
        </p:txBody>
      </p:sp>
      <p:sp>
        <p:nvSpPr>
          <p:cNvPr id="6" name="TextBox 5"/>
          <p:cNvSpPr txBox="1"/>
          <p:nvPr/>
        </p:nvSpPr>
        <p:spPr>
          <a:xfrm rot="16200000">
            <a:off x="1516778" y="3627254"/>
            <a:ext cx="2556796" cy="803817"/>
          </a:xfrm>
          <a:prstGeom prst="rect">
            <a:avLst/>
          </a:prstGeom>
          <a:noFill/>
        </p:spPr>
        <p:txBody>
          <a:bodyPr wrap="none" lIns="182854" tIns="146283" rIns="182854" bIns="146283" rtlCol="0">
            <a:spAutoFit/>
          </a:bodyPr>
          <a:lstStyle/>
          <a:p>
            <a:pPr defTabSz="914224">
              <a:lnSpc>
                <a:spcPct val="90000"/>
              </a:lnSpc>
              <a:spcAft>
                <a:spcPts val="600"/>
              </a:spcAft>
            </a:pPr>
            <a:r>
              <a:rPr lang="en-US" sz="3599" kern="0" dirty="0">
                <a:gradFill>
                  <a:gsLst>
                    <a:gs pos="2917">
                      <a:schemeClr val="tx1"/>
                    </a:gs>
                    <a:gs pos="30000">
                      <a:schemeClr val="tx1"/>
                    </a:gs>
                  </a:gsLst>
                  <a:lin ang="5400000" scaled="0"/>
                </a:gradFill>
              </a:rPr>
              <a:t>Complexity</a:t>
            </a:r>
          </a:p>
        </p:txBody>
      </p:sp>
    </p:spTree>
    <p:extLst>
      <p:ext uri="{BB962C8B-B14F-4D97-AF65-F5344CB8AC3E}">
        <p14:creationId xmlns:p14="http://schemas.microsoft.com/office/powerpoint/2010/main" val="304515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bot life cycle</a:t>
            </a:r>
            <a:br>
              <a:rPr lang="en-US" dirty="0"/>
            </a:br>
            <a:endParaRPr lang="en-US" dirty="0"/>
          </a:p>
        </p:txBody>
      </p:sp>
      <p:sp>
        <p:nvSpPr>
          <p:cNvPr id="5" name="Freeform 4"/>
          <p:cNvSpPr/>
          <p:nvPr/>
        </p:nvSpPr>
        <p:spPr>
          <a:xfrm>
            <a:off x="5628872" y="754716"/>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lvl="0" algn="ctr" defTabSz="977900">
              <a:lnSpc>
                <a:spcPct val="90000"/>
              </a:lnSpc>
              <a:spcBef>
                <a:spcPct val="0"/>
              </a:spcBef>
              <a:spcAft>
                <a:spcPct val="35000"/>
              </a:spcAft>
            </a:pPr>
            <a:r>
              <a:rPr lang="en-US" sz="2200" kern="1200" dirty="0"/>
              <a:t>1. Tangible problem</a:t>
            </a:r>
          </a:p>
        </p:txBody>
      </p:sp>
      <p:sp>
        <p:nvSpPr>
          <p:cNvPr id="6" name="Freeform 5"/>
          <p:cNvSpPr/>
          <p:nvPr/>
        </p:nvSpPr>
        <p:spPr>
          <a:xfrm rot="2160000">
            <a:off x="7390096" y="2151271"/>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22784" rIns="144682" bIns="122783" numCol="1" spcCol="1270" anchor="ctr" anchorCtr="0">
            <a:noAutofit/>
          </a:bodyPr>
          <a:lstStyle/>
          <a:p>
            <a:pPr lvl="0" algn="ctr" defTabSz="755650">
              <a:lnSpc>
                <a:spcPct val="90000"/>
              </a:lnSpc>
              <a:spcBef>
                <a:spcPct val="0"/>
              </a:spcBef>
              <a:spcAft>
                <a:spcPct val="35000"/>
              </a:spcAft>
            </a:pPr>
            <a:endParaRPr lang="en-US" sz="1700" kern="1200"/>
          </a:p>
        </p:txBody>
      </p:sp>
      <p:sp>
        <p:nvSpPr>
          <p:cNvPr id="7" name="Freeform 6"/>
          <p:cNvSpPr/>
          <p:nvPr/>
        </p:nvSpPr>
        <p:spPr>
          <a:xfrm>
            <a:off x="7836663"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lvl="0" algn="ctr" defTabSz="977900">
              <a:lnSpc>
                <a:spcPct val="90000"/>
              </a:lnSpc>
              <a:spcBef>
                <a:spcPct val="0"/>
              </a:spcBef>
              <a:spcAft>
                <a:spcPct val="35000"/>
              </a:spcAft>
            </a:pPr>
            <a:r>
              <a:rPr lang="en-US" sz="2200" kern="1200" dirty="0"/>
              <a:t>2. Ask: How is bot better way</a:t>
            </a:r>
          </a:p>
        </p:txBody>
      </p:sp>
      <p:sp>
        <p:nvSpPr>
          <p:cNvPr id="8" name="Freeform 7"/>
          <p:cNvSpPr/>
          <p:nvPr/>
        </p:nvSpPr>
        <p:spPr>
          <a:xfrm rot="17280000">
            <a:off x="8087601" y="4246046"/>
            <a:ext cx="482279"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2" tIns="122783" rIns="1" bIns="122784" numCol="1" spcCol="1270" anchor="ctr" anchorCtr="0">
            <a:noAutofit/>
          </a:bodyPr>
          <a:lstStyle/>
          <a:p>
            <a:pPr lvl="0" algn="ctr" defTabSz="755650">
              <a:lnSpc>
                <a:spcPct val="90000"/>
              </a:lnSpc>
              <a:spcBef>
                <a:spcPct val="0"/>
              </a:spcBef>
              <a:spcAft>
                <a:spcPct val="35000"/>
              </a:spcAft>
            </a:pPr>
            <a:endParaRPr lang="en-US" sz="1700" kern="1200"/>
          </a:p>
        </p:txBody>
      </p:sp>
      <p:sp>
        <p:nvSpPr>
          <p:cNvPr id="9" name="Freeform 8"/>
          <p:cNvSpPr/>
          <p:nvPr/>
        </p:nvSpPr>
        <p:spPr>
          <a:xfrm>
            <a:off x="699336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lvl="0" algn="ctr" defTabSz="977900">
              <a:lnSpc>
                <a:spcPct val="90000"/>
              </a:lnSpc>
              <a:spcBef>
                <a:spcPct val="0"/>
              </a:spcBef>
              <a:spcAft>
                <a:spcPct val="35000"/>
              </a:spcAft>
            </a:pPr>
            <a:r>
              <a:rPr lang="en-US" sz="2200" kern="1200" dirty="0"/>
              <a:t>3.  Get around heavy use of NLP</a:t>
            </a:r>
          </a:p>
        </p:txBody>
      </p:sp>
      <p:sp>
        <p:nvSpPr>
          <p:cNvPr id="10" name="Freeform 9"/>
          <p:cNvSpPr/>
          <p:nvPr/>
        </p:nvSpPr>
        <p:spPr>
          <a:xfrm>
            <a:off x="6310892" y="5556734"/>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5" rIns="1" bIns="122784" numCol="1" spcCol="1270" anchor="ctr" anchorCtr="0">
            <a:noAutofit/>
          </a:bodyPr>
          <a:lstStyle/>
          <a:p>
            <a:pPr lvl="0" algn="ctr" defTabSz="755650">
              <a:lnSpc>
                <a:spcPct val="90000"/>
              </a:lnSpc>
              <a:spcBef>
                <a:spcPct val="0"/>
              </a:spcBef>
              <a:spcAft>
                <a:spcPct val="35000"/>
              </a:spcAft>
            </a:pPr>
            <a:endParaRPr lang="en-US" sz="1700" kern="1200"/>
          </a:p>
        </p:txBody>
      </p:sp>
      <p:sp>
        <p:nvSpPr>
          <p:cNvPr id="11" name="Freeform 10"/>
          <p:cNvSpPr/>
          <p:nvPr/>
        </p:nvSpPr>
        <p:spPr>
          <a:xfrm>
            <a:off x="426438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lvl="0" algn="ctr" defTabSz="977900">
              <a:lnSpc>
                <a:spcPct val="90000"/>
              </a:lnSpc>
              <a:spcBef>
                <a:spcPct val="0"/>
              </a:spcBef>
              <a:spcAft>
                <a:spcPct val="35000"/>
              </a:spcAft>
            </a:pPr>
            <a:r>
              <a:rPr lang="en-US" sz="2200" kern="1200" dirty="0"/>
              <a:t>4. Collect bot metrics</a:t>
            </a:r>
          </a:p>
        </p:txBody>
      </p:sp>
      <p:sp>
        <p:nvSpPr>
          <p:cNvPr id="12" name="Freeform 11"/>
          <p:cNvSpPr/>
          <p:nvPr/>
        </p:nvSpPr>
        <p:spPr>
          <a:xfrm rot="4320000">
            <a:off x="4515320" y="4272008"/>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4" rIns="0" bIns="122784" numCol="1" spcCol="1270" anchor="ctr" anchorCtr="0">
            <a:noAutofit/>
          </a:bodyPr>
          <a:lstStyle/>
          <a:p>
            <a:pPr lvl="0" algn="ctr" defTabSz="755650">
              <a:lnSpc>
                <a:spcPct val="90000"/>
              </a:lnSpc>
              <a:spcBef>
                <a:spcPct val="0"/>
              </a:spcBef>
              <a:spcAft>
                <a:spcPct val="35000"/>
              </a:spcAft>
            </a:pPr>
            <a:endParaRPr lang="en-US" sz="1700" kern="1200"/>
          </a:p>
        </p:txBody>
      </p:sp>
      <p:sp>
        <p:nvSpPr>
          <p:cNvPr id="13" name="Freeform 12"/>
          <p:cNvSpPr/>
          <p:nvPr/>
        </p:nvSpPr>
        <p:spPr>
          <a:xfrm>
            <a:off x="3421081"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lvl="0" algn="ctr" defTabSz="977900">
              <a:lnSpc>
                <a:spcPct val="90000"/>
              </a:lnSpc>
              <a:spcBef>
                <a:spcPct val="0"/>
              </a:spcBef>
              <a:spcAft>
                <a:spcPct val="35000"/>
              </a:spcAft>
            </a:pPr>
            <a:r>
              <a:rPr lang="en-US" sz="2200" kern="1200" dirty="0"/>
              <a:t>5. Improve on current bot</a:t>
            </a:r>
          </a:p>
        </p:txBody>
      </p:sp>
      <p:sp>
        <p:nvSpPr>
          <p:cNvPr id="14" name="Freeform 13"/>
          <p:cNvSpPr/>
          <p:nvPr/>
        </p:nvSpPr>
        <p:spPr>
          <a:xfrm rot="19440000">
            <a:off x="5182305" y="2167317"/>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22783" rIns="144683" bIns="122784" numCol="1" spcCol="1270" anchor="ctr" anchorCtr="0">
            <a:noAutofit/>
          </a:bodyPr>
          <a:lstStyle/>
          <a:p>
            <a:pPr lvl="0" algn="ctr" defTabSz="755650">
              <a:lnSpc>
                <a:spcPct val="90000"/>
              </a:lnSpc>
              <a:spcBef>
                <a:spcPct val="0"/>
              </a:spcBef>
              <a:spcAft>
                <a:spcPct val="35000"/>
              </a:spcAft>
            </a:pPr>
            <a:endParaRPr lang="en-US" sz="1700" kern="1200"/>
          </a:p>
        </p:txBody>
      </p:sp>
    </p:spTree>
    <p:extLst>
      <p:ext uri="{BB962C8B-B14F-4D97-AF65-F5344CB8AC3E}">
        <p14:creationId xmlns:p14="http://schemas.microsoft.com/office/powerpoint/2010/main" val="36543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dirty="0"/>
              <a:t>Consideration when going the route of a bot</a:t>
            </a:r>
          </a:p>
        </p:txBody>
      </p:sp>
      <p:sp>
        <p:nvSpPr>
          <p:cNvPr id="6" name="Content Placeholder 5"/>
          <p:cNvSpPr>
            <a:spLocks noGrp="1"/>
          </p:cNvSpPr>
          <p:nvPr>
            <p:ph idx="1"/>
          </p:nvPr>
        </p:nvSpPr>
        <p:spPr>
          <a:xfrm>
            <a:off x="579437" y="1287462"/>
            <a:ext cx="8382000" cy="4876799"/>
          </a:xfrm>
        </p:spPr>
        <p:txBody>
          <a:bodyPr>
            <a:normAutofit fontScale="77500" lnSpcReduction="20000"/>
          </a:bodyPr>
          <a:lstStyle/>
          <a:p>
            <a:r>
              <a:rPr lang="en-US" dirty="0"/>
              <a:t>Provide as much value to the user as you can</a:t>
            </a:r>
          </a:p>
          <a:p>
            <a:r>
              <a:rPr lang="en-US" dirty="0"/>
              <a:t>Participate in a productive conversation (minimize complexity)</a:t>
            </a:r>
          </a:p>
          <a:p>
            <a:r>
              <a:rPr lang="en-US" dirty="0"/>
              <a:t>Emotion, variety and personality are vital (even if Markov Chain bot)</a:t>
            </a:r>
          </a:p>
          <a:p>
            <a:r>
              <a:rPr lang="en-US" dirty="0"/>
              <a:t>Utilize the interaction patterns of the messaging canvas and the mobile OS</a:t>
            </a:r>
          </a:p>
          <a:p>
            <a:r>
              <a:rPr lang="en-US" dirty="0"/>
              <a:t>Craft an engaging welcome message</a:t>
            </a:r>
          </a:p>
          <a:p>
            <a:r>
              <a:rPr lang="en-US" dirty="0"/>
              <a:t>Be judicious with data and message frequency (avoid “push bots”)</a:t>
            </a:r>
          </a:p>
          <a:p>
            <a:r>
              <a:rPr lang="en-US" dirty="0"/>
              <a:t>Give feedback (e.g. confirm intent)</a:t>
            </a:r>
          </a:p>
          <a:p>
            <a:r>
              <a:rPr lang="en-US" dirty="0"/>
              <a:t>Keep the user in control (e.g. turn on/off updates)</a:t>
            </a:r>
          </a:p>
          <a:p>
            <a:r>
              <a:rPr lang="en-US" dirty="0"/>
              <a:t>Be nice and do the right things (e.g. operating with integrity and respectful and considerate of everyone)</a:t>
            </a:r>
          </a:p>
          <a:p>
            <a:pPr marL="0" indent="0">
              <a:buNone/>
            </a:pPr>
            <a:endParaRPr lang="en-US" dirty="0"/>
          </a:p>
          <a:p>
            <a:endParaRPr lang="en-US" dirty="0"/>
          </a:p>
        </p:txBody>
      </p:sp>
    </p:spTree>
    <p:extLst>
      <p:ext uri="{BB962C8B-B14F-4D97-AF65-F5344CB8AC3E}">
        <p14:creationId xmlns:p14="http://schemas.microsoft.com/office/powerpoint/2010/main" val="174198920"/>
      </p:ext>
    </p:extLst>
  </p:cSld>
  <p:clrMapOvr>
    <a:masterClrMapping/>
  </p:clrMapOvr>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3.xml><?xml version="1.0" encoding="utf-8"?>
<a:theme xmlns:a="http://schemas.openxmlformats.org/drawingml/2006/main" name="1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a386001cfb475e71d9c289d83f4224f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56d52bee22a2d005e8866caae1afc15c"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Props1.xml><?xml version="1.0" encoding="utf-8"?>
<ds:datastoreItem xmlns:ds="http://schemas.openxmlformats.org/officeDocument/2006/customXml" ds:itemID="{FDCCD6A8-32A5-4F9A-BAFC-C43246BD82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9bc6b55d-a734-43bd-8eab-fb065c703cf5"/>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51485</TotalTime>
  <Words>3353</Words>
  <Application>Microsoft Office PowerPoint</Application>
  <PresentationFormat>Custom</PresentationFormat>
  <Paragraphs>381</Paragraphs>
  <Slides>30</Slides>
  <Notes>30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30</vt:i4>
      </vt:variant>
    </vt:vector>
  </HeadingPairs>
  <TitlesOfParts>
    <vt:vector size="43" baseType="lpstr">
      <vt:lpstr>Arial</vt:lpstr>
      <vt:lpstr>Arial Black</vt:lpstr>
      <vt:lpstr>Arial Unicode MS</vt:lpstr>
      <vt:lpstr>Calibri</vt:lpstr>
      <vt:lpstr>Calibri Light</vt:lpstr>
      <vt:lpstr>Consolas</vt:lpstr>
      <vt:lpstr>Segoe UI</vt:lpstr>
      <vt:lpstr>Segoe UI Light</vt:lpstr>
      <vt:lpstr>Segoe UI Semibold</vt:lpstr>
      <vt:lpstr>Wingdings</vt:lpstr>
      <vt:lpstr>5-30721_Build_2016_Template_Light</vt:lpstr>
      <vt:lpstr>WHITE TEMPLATE</vt:lpstr>
      <vt:lpstr>1_Bot Framework</vt:lpstr>
      <vt:lpstr>Building Intelligent Applications using Bot Framework</vt:lpstr>
      <vt:lpstr>Learning objectives</vt:lpstr>
      <vt:lpstr>What You’ll Know at the End of this Session</vt:lpstr>
      <vt:lpstr>What is a bot?</vt:lpstr>
      <vt:lpstr>What a bot is not</vt:lpstr>
      <vt:lpstr>What is a bot?</vt:lpstr>
      <vt:lpstr>What types of bots are there?</vt:lpstr>
      <vt:lpstr>The bot life cycle </vt:lpstr>
      <vt:lpstr>Consideration when going the route of a bot</vt:lpstr>
      <vt:lpstr>Here enters the Bot Framework</vt:lpstr>
      <vt:lpstr>The Benefits of the Bot Framework </vt:lpstr>
      <vt:lpstr>PowerPoint Presentation</vt:lpstr>
      <vt:lpstr>Bot Builder: Development Kits and REST</vt:lpstr>
      <vt:lpstr>Developer Portal:  what registration does for you</vt:lpstr>
      <vt:lpstr>State Service:  types of bot data stored for us</vt:lpstr>
      <vt:lpstr>What is the Bot Connector?</vt:lpstr>
      <vt:lpstr>Bot Directory</vt:lpstr>
      <vt:lpstr>Working with channels</vt:lpstr>
      <vt:lpstr>Adding a channel</vt:lpstr>
      <vt:lpstr>Editing a channel</vt:lpstr>
      <vt:lpstr>The BF Emulator</vt:lpstr>
      <vt:lpstr>Test conversing in BF Command Line Emulator</vt:lpstr>
      <vt:lpstr>Node App:  get the Bot Builder module from command line</vt:lpstr>
      <vt:lpstr>Components of deploying your bot</vt:lpstr>
      <vt:lpstr>Register a Bot in the Developer’s Portal</vt:lpstr>
      <vt:lpstr>Skype channel example</vt:lpstr>
      <vt:lpstr>Slack channel example</vt:lpstr>
      <vt:lpstr>Tons of sample code on GitHub</vt:lpstr>
      <vt:lpstr>Resources</vt:lpstr>
      <vt:lpstr>Parting thought (before our lab)</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Anusua Trivedi</cp:lastModifiedBy>
  <cp:revision>530</cp:revision>
  <cp:lastPrinted>2016-11-07T00:23:41Z</cp:lastPrinted>
  <dcterms:created xsi:type="dcterms:W3CDTF">2016-04-12T19:22:57Z</dcterms:created>
  <dcterms:modified xsi:type="dcterms:W3CDTF">2016-11-27T14:37:08Z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ies>
</file>